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15" r:id="rId5"/>
  </p:sldMasterIdLst>
  <p:notesMasterIdLst>
    <p:notesMasterId r:id="rId20"/>
  </p:notesMasterIdLst>
  <p:handoutMasterIdLst>
    <p:handoutMasterId r:id="rId21"/>
  </p:handoutMasterIdLst>
  <p:sldIdLst>
    <p:sldId id="260" r:id="rId6"/>
    <p:sldId id="268" r:id="rId7"/>
    <p:sldId id="358" r:id="rId8"/>
    <p:sldId id="269" r:id="rId9"/>
    <p:sldId id="270" r:id="rId10"/>
    <p:sldId id="303" r:id="rId11"/>
    <p:sldId id="350" r:id="rId12"/>
    <p:sldId id="353" r:id="rId13"/>
    <p:sldId id="354" r:id="rId14"/>
    <p:sldId id="296" r:id="rId15"/>
    <p:sldId id="351" r:id="rId16"/>
    <p:sldId id="357" r:id="rId17"/>
    <p:sldId id="352" r:id="rId18"/>
    <p:sldId id="359" r:id="rId19"/>
  </p:sldIdLst>
  <p:sldSz cx="9144000" cy="5143500" type="screen16x9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4286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68573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02859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37146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714331" algn="l" defTabSz="6857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057195" algn="l" defTabSz="6857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400060" algn="l" defTabSz="6857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2742926" algn="l" defTabSz="6857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95559212-F612-41D4-B2D0-307774C2FC45}">
          <p14:sldIdLst>
            <p14:sldId id="260"/>
            <p14:sldId id="268"/>
            <p14:sldId id="358"/>
          </p14:sldIdLst>
        </p14:section>
        <p14:section name="1. Des identifiants numériques à l’identifiant auteur" id="{3B3EEFED-A03C-46FA-ADC5-C208A2816817}">
          <p14:sldIdLst>
            <p14:sldId id="269"/>
            <p14:sldId id="270"/>
          </p14:sldIdLst>
        </p14:section>
        <p14:section name="2. Le contexte européen et français" id="{52F8E3B0-DB31-49A7-941C-7BF760DA2FBD}">
          <p14:sldIdLst>
            <p14:sldId id="303"/>
          </p14:sldIdLst>
        </p14:section>
        <p14:section name="3. Pourquoi maîtriser l’identifiant chercheur" id="{367FCEA5-0FBD-4279-AC97-DEF9E9C65D18}">
          <p14:sldIdLst>
            <p14:sldId id="350"/>
            <p14:sldId id="353"/>
            <p14:sldId id="354"/>
            <p14:sldId id="296"/>
          </p14:sldIdLst>
        </p14:section>
        <p14:section name="4. Au quotidien, quand est-ce mon Identifiant numérique peut m’être utile ?" id="{8D87CCC9-BE6F-4B87-97FA-1A2C7077718C}">
          <p14:sldIdLst>
            <p14:sldId id="351"/>
          </p14:sldIdLst>
        </p14:section>
        <p14:section name="5. Un enjeu pour l’IRSN et les financeurs et évaluateurs" id="{E89CD8CA-8173-460D-986B-93DA088E22E5}">
          <p14:sldIdLst>
            <p14:sldId id="357"/>
          </p14:sldIdLst>
        </p14:section>
        <p14:section name="6. Les prochains supports à venir…" id="{8688F8E8-04D2-46D6-A72F-4E55C5217394}">
          <p14:sldIdLst>
            <p14:sldId id="352"/>
            <p14:sldId id="3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66D4ECE-C01C-429E-057D-B99CB031630C}" name="LEMAITRE Nathalie" initials="LN" userId="S::nathalie.lemaitre@irsn.fr::9ed608a9-6fed-4a23-8a13-2de93732b58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GENDRE Audrey" initials="LA" lastIdx="15" clrIdx="0">
    <p:extLst>
      <p:ext uri="{19B8F6BF-5375-455C-9EA6-DF929625EA0E}">
        <p15:presenceInfo xmlns:p15="http://schemas.microsoft.com/office/powerpoint/2012/main" userId="LEGENDRE Audrey" providerId="None"/>
      </p:ext>
    </p:extLst>
  </p:cmAuthor>
  <p:cmAuthor id="2" name="LEMAITRE Nathalie" initials="LN" lastIdx="5" clrIdx="1">
    <p:extLst>
      <p:ext uri="{19B8F6BF-5375-455C-9EA6-DF929625EA0E}">
        <p15:presenceInfo xmlns:p15="http://schemas.microsoft.com/office/powerpoint/2012/main" userId="S::nathalie.lemaitre@irsn.fr::9ed608a9-6fed-4a23-8a13-2de93732b58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6"/>
    <a:srgbClr val="FFFFFF"/>
    <a:srgbClr val="00598F"/>
    <a:srgbClr val="7D9ED5"/>
    <a:srgbClr val="071E4F"/>
    <a:srgbClr val="041D42"/>
    <a:srgbClr val="7AA0D5"/>
    <a:srgbClr val="328B57"/>
    <a:srgbClr val="808080"/>
    <a:srgbClr val="FF8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52E847-7047-489E-ABFD-C53A1A3DF17A}" v="7" dt="2022-03-31T13:51:57.318"/>
    <p1510:client id="{E969D145-DFE3-44C6-AFA8-07704BCB62BA}" v="7" dt="2022-03-31T13:21:54.031"/>
    <p1510:client id="{D62A0E2A-BCC6-480A-B5F1-EC807E5B1411}" v="53" dt="2022-03-31T13:07:01.955"/>
  </p1510:revLst>
</p1510:revInfo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75" autoAdjust="0"/>
    <p:restoredTop sz="95400" autoAdjust="0"/>
  </p:normalViewPr>
  <p:slideViewPr>
    <p:cSldViewPr snapToGrid="0">
      <p:cViewPr varScale="1">
        <p:scale>
          <a:sx n="136" d="100"/>
          <a:sy n="136" d="100"/>
        </p:scale>
        <p:origin x="96" y="12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496"/>
    </p:cViewPr>
  </p:sorterViewPr>
  <p:notesViewPr>
    <p:cSldViewPr snapToGrid="0">
      <p:cViewPr varScale="1">
        <p:scale>
          <a:sx n="126" d="100"/>
          <a:sy n="126" d="100"/>
        </p:scale>
        <p:origin x="37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A5FBFB4-0382-9A40-A092-F3D511B0C2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BDB7B2B-904F-5348-83D7-C08183C585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BF594-6D82-0142-BF5D-B53C487D1A5B}" type="datetimeFigureOut">
              <a:rPr lang="fr-FR" smtClean="0"/>
              <a:t>11/07/2023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B99067A-EE96-6149-8690-0819FCDDAB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8C896B-8394-EB4C-A415-C5D21C8828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DAF20-22EF-B845-8AF0-E9D5F3E5E7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872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0FC937C-F306-F044-82C7-DA5AFE2A727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61165C9-DD6E-5543-8006-E04A4A08CD4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1FB1B253-BA49-444F-98ED-ABDEFB10EB7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36068307-81A8-AB4B-83A9-B792F99928D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814D90A7-A4F2-814B-852E-3C59D555D9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fld id="{4C3068AE-EDD4-4978-A5A6-FB19BEA97D6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52799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342866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685732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02859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371464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1714331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195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060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926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900" dirty="0">
              <a:solidFill>
                <a:srgbClr val="000000"/>
              </a:solidFill>
            </a:endParaRPr>
          </a:p>
          <a:p>
            <a:r>
              <a:rPr lang="fr-FR" sz="900" dirty="0">
                <a:solidFill>
                  <a:srgbClr val="000000"/>
                </a:solidFill>
              </a:rPr>
              <a:t>Somme des traces </a:t>
            </a:r>
            <a:r>
              <a:rPr lang="fr-FR" sz="900" dirty="0" err="1">
                <a:solidFill>
                  <a:srgbClr val="000000"/>
                </a:solidFill>
              </a:rPr>
              <a:t>profilaires</a:t>
            </a:r>
            <a:r>
              <a:rPr lang="fr-FR" sz="900" dirty="0">
                <a:solidFill>
                  <a:srgbClr val="000000"/>
                </a:solidFill>
              </a:rPr>
              <a:t>, navigationnelles et inscriptibles</a:t>
            </a:r>
          </a:p>
          <a:p>
            <a:r>
              <a:rPr lang="fr-FR" sz="900" dirty="0">
                <a:solidFill>
                  <a:srgbClr val="000000"/>
                </a:solidFill>
              </a:rPr>
              <a:t>3 identités : déclarées, agissantes (nos clics )et calculées (algorithmes)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068AE-EDD4-4978-A5A6-FB19BEA97D61}" type="slidenum">
              <a:rPr lang="fr-FR" altLang="fr-FR" smtClean="0"/>
              <a:pPr/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8349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82E9D6-1F60-D349-BD9F-1EA920088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AA1E58C-F0BF-427D-90B8-66FE61E2B3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L'IDENTITE NUMERIQUE du CHERCHEUR - Quel Intérêt ? 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5C09D0-3190-402C-A75C-601FF9A4A7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5539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5 idées développ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FA8A97-87F7-FB41-A7B6-E195BF588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9" name="Espace réservé du pied de page 18">
            <a:extLst>
              <a:ext uri="{FF2B5EF4-FFF2-40B4-BE49-F238E27FC236}">
                <a16:creationId xmlns:a16="http://schemas.microsoft.com/office/drawing/2014/main" id="{5C9DC2AE-5D69-4C8D-8E7A-A0A4D9C5D56C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r-FR"/>
              <a:t>L'IDENTITE NUMERIQUE du CHERCHEUR - Quel Intérêt ? </a:t>
            </a:r>
            <a:endParaRPr lang="fr-FR" dirty="0"/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BCBA5CAF-442B-4F49-A70C-75588B1811A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7E7949AB-7451-4DD8-A82C-A03EFE4334C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7497" y="1035170"/>
            <a:ext cx="1610916" cy="634087"/>
          </a:xfr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100" b="1">
                <a:solidFill>
                  <a:schemeClr val="bg1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0A6CDFC0-AA5B-4715-910D-1AF0B043E9C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12163" y="1740379"/>
            <a:ext cx="1971000" cy="831371"/>
          </a:xfrm>
          <a:blipFill dpi="0" rotWithShape="1">
            <a:blip r:embed="rId2"/>
            <a:srcRect/>
            <a:tile tx="0" ty="0" sx="80000" sy="100000" flip="none" algn="tl"/>
          </a:blipFill>
          <a:ln>
            <a:noFill/>
          </a:ln>
        </p:spPr>
        <p:txBody>
          <a:bodyPr lIns="180000" anchor="t"/>
          <a:lstStyle>
            <a:lvl1pPr marL="0" indent="0" algn="l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None/>
              <a:defRPr sz="1100" b="0">
                <a:solidFill>
                  <a:schemeClr val="accent3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22">
            <a:extLst>
              <a:ext uri="{FF2B5EF4-FFF2-40B4-BE49-F238E27FC236}">
                <a16:creationId xmlns:a16="http://schemas.microsoft.com/office/drawing/2014/main" id="{CC5E45F9-C5FD-4F00-9987-E256662670E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46600" y="1035170"/>
            <a:ext cx="1610916" cy="634087"/>
          </a:xfr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100" b="1">
                <a:solidFill>
                  <a:schemeClr val="bg1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Espace réservé du texte 22">
            <a:extLst>
              <a:ext uri="{FF2B5EF4-FFF2-40B4-BE49-F238E27FC236}">
                <a16:creationId xmlns:a16="http://schemas.microsoft.com/office/drawing/2014/main" id="{7E039499-F620-4FD6-8A6F-E220C9C59B4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652697" y="1740379"/>
            <a:ext cx="1971000" cy="831371"/>
          </a:xfrm>
          <a:blipFill>
            <a:blip r:embed="rId2"/>
            <a:tile tx="0" ty="0" sx="80000" sy="100000" flip="none" algn="tl"/>
          </a:blipFill>
          <a:ln>
            <a:noFill/>
          </a:ln>
        </p:spPr>
        <p:txBody>
          <a:bodyPr lIns="180000" anchor="t"/>
          <a:lstStyle>
            <a:lvl1pPr marL="0" indent="0" algn="l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None/>
              <a:defRPr sz="1100" b="0">
                <a:solidFill>
                  <a:schemeClr val="accent3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22">
            <a:extLst>
              <a:ext uri="{FF2B5EF4-FFF2-40B4-BE49-F238E27FC236}">
                <a16:creationId xmlns:a16="http://schemas.microsoft.com/office/drawing/2014/main" id="{A80B4E8C-6372-4433-B97B-1F6BF295C94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27497" y="3006845"/>
            <a:ext cx="1610916" cy="634087"/>
          </a:xfr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100" b="1">
                <a:solidFill>
                  <a:schemeClr val="bg1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2" name="Espace réservé du texte 22">
            <a:extLst>
              <a:ext uri="{FF2B5EF4-FFF2-40B4-BE49-F238E27FC236}">
                <a16:creationId xmlns:a16="http://schemas.microsoft.com/office/drawing/2014/main" id="{A4246CD2-D6E7-4FC9-835B-5533D2D122B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133594" y="3712054"/>
            <a:ext cx="1971000" cy="831371"/>
          </a:xfrm>
          <a:blipFill>
            <a:blip r:embed="rId2"/>
            <a:tile tx="0" ty="0" sx="80000" sy="100000" flip="none" algn="tl"/>
          </a:blipFill>
          <a:ln>
            <a:noFill/>
          </a:ln>
        </p:spPr>
        <p:txBody>
          <a:bodyPr lIns="180000" anchor="t"/>
          <a:lstStyle>
            <a:lvl1pPr marL="0" indent="0" algn="l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None/>
              <a:defRPr sz="1100" b="0">
                <a:solidFill>
                  <a:schemeClr val="accent3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4" name="Espace réservé du texte 22">
            <a:extLst>
              <a:ext uri="{FF2B5EF4-FFF2-40B4-BE49-F238E27FC236}">
                <a16:creationId xmlns:a16="http://schemas.microsoft.com/office/drawing/2014/main" id="{4E541763-265C-46DB-8137-C49E008955D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46600" y="3006845"/>
            <a:ext cx="1610916" cy="634087"/>
          </a:xfr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100" b="1">
                <a:solidFill>
                  <a:schemeClr val="bg1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5" name="Espace réservé du texte 22">
            <a:extLst>
              <a:ext uri="{FF2B5EF4-FFF2-40B4-BE49-F238E27FC236}">
                <a16:creationId xmlns:a16="http://schemas.microsoft.com/office/drawing/2014/main" id="{C4DB2949-9272-435E-87E6-38435B1A958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652697" y="3712054"/>
            <a:ext cx="1971000" cy="831371"/>
          </a:xfrm>
          <a:blipFill>
            <a:blip r:embed="rId2"/>
            <a:tile tx="0" ty="0" sx="80000" sy="100000" flip="none" algn="tl"/>
          </a:blipFill>
          <a:ln>
            <a:noFill/>
          </a:ln>
        </p:spPr>
        <p:txBody>
          <a:bodyPr lIns="180000" anchor="t"/>
          <a:lstStyle>
            <a:lvl1pPr marL="0" indent="0" algn="l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None/>
              <a:defRPr sz="1100" b="0">
                <a:solidFill>
                  <a:schemeClr val="accent3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7" name="Espace réservé du texte 22">
            <a:extLst>
              <a:ext uri="{FF2B5EF4-FFF2-40B4-BE49-F238E27FC236}">
                <a16:creationId xmlns:a16="http://schemas.microsoft.com/office/drawing/2014/main" id="{CB3DB4DA-E636-41CF-A9ED-469BF6CC03F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822502" y="1994814"/>
            <a:ext cx="1610916" cy="634087"/>
          </a:xfr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100" b="1">
                <a:solidFill>
                  <a:schemeClr val="bg1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8" name="Espace réservé du texte 22">
            <a:extLst>
              <a:ext uri="{FF2B5EF4-FFF2-40B4-BE49-F238E27FC236}">
                <a16:creationId xmlns:a16="http://schemas.microsoft.com/office/drawing/2014/main" id="{B23AD0A7-A384-4986-83E8-827EE4EADAB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028599" y="2700023"/>
            <a:ext cx="1971000" cy="831371"/>
          </a:xfrm>
          <a:blipFill>
            <a:blip r:embed="rId2"/>
            <a:tile tx="0" ty="0" sx="80000" sy="100000" flip="none" algn="tl"/>
          </a:blipFill>
          <a:ln>
            <a:noFill/>
          </a:ln>
        </p:spPr>
        <p:txBody>
          <a:bodyPr lIns="180000" anchor="t"/>
          <a:lstStyle>
            <a:lvl1pPr marL="0" indent="0" algn="l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None/>
              <a:defRPr sz="1100" b="0">
                <a:solidFill>
                  <a:schemeClr val="accent3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8295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Texte et image géné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3893CF-ECCA-0343-BE13-94EB3ACBC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847BCCA3-320F-F442-A5A6-A675245E7E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82157" y="1275162"/>
            <a:ext cx="3740349" cy="32682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100">
                <a:latin typeface="Trebuchet MS"/>
                <a:cs typeface="Trebuchet MS"/>
              </a:defRPr>
            </a:lvl2pPr>
            <a:lvl3pPr>
              <a:defRPr sz="1100">
                <a:latin typeface="Trebuchet MS"/>
                <a:cs typeface="Trebuchet MS"/>
              </a:defRPr>
            </a:lvl3pPr>
            <a:lvl4pPr>
              <a:defRPr sz="1100">
                <a:latin typeface="Trebuchet MS"/>
                <a:cs typeface="Trebuchet MS"/>
              </a:defRPr>
            </a:lvl4pPr>
            <a:lvl5pPr>
              <a:defRPr sz="1100">
                <a:latin typeface="Trebuchet MS"/>
                <a:cs typeface="Trebuchet M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EE1CCBF-5412-4FD0-AE90-7F4A0A6203F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L'IDENTITE NUMERIQUE du CHERCHEUR - Quel Intérêt ? 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1B30A4-A860-4AF2-8453-50756B56086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C3F8B87-51EA-4A5F-B8FA-6394BA3982E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2731" y="1275162"/>
            <a:ext cx="3906440" cy="326826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15807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Texte et image - Géné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8CDAF8-39D6-BE4E-A31E-82BF31DAA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contenu 4">
            <a:extLst>
              <a:ext uri="{FF2B5EF4-FFF2-40B4-BE49-F238E27FC236}">
                <a16:creationId xmlns:a16="http://schemas.microsoft.com/office/drawing/2014/main" id="{8C0DB197-32F8-0B40-92F0-339BBF5E519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38365" y="1275162"/>
            <a:ext cx="3684141" cy="32682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100">
                <a:latin typeface="Trebuchet MS"/>
                <a:cs typeface="Trebuchet MS"/>
              </a:defRPr>
            </a:lvl2pPr>
            <a:lvl3pPr>
              <a:defRPr sz="1100">
                <a:latin typeface="Trebuchet MS"/>
                <a:cs typeface="Trebuchet MS"/>
              </a:defRPr>
            </a:lvl3pPr>
            <a:lvl4pPr>
              <a:defRPr sz="1100">
                <a:latin typeface="Trebuchet MS"/>
                <a:cs typeface="Trebuchet MS"/>
              </a:defRPr>
            </a:lvl4pPr>
            <a:lvl5pPr>
              <a:defRPr sz="1100">
                <a:latin typeface="Trebuchet MS"/>
                <a:cs typeface="Trebuchet M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67ED9E5D-237E-4834-B731-EA4C07ED9F7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L'IDENTITE NUMERIQUE du CHERCHEUR - Quel Intérêt ? 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5666AAF-CC76-4D83-9A32-974B8D280E1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D618FDC3-DC0C-420C-B5C3-D15D996A414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36484" y="1275164"/>
            <a:ext cx="4112519" cy="385199"/>
          </a:xfrm>
          <a:blipFill dpi="0" rotWithShape="1">
            <a:blip r:embed="rId2"/>
            <a:srcRect/>
            <a:tile tx="0" ty="0" sx="46000" sy="46000" flip="none" algn="tl"/>
          </a:blipFill>
        </p:spPr>
        <p:txBody>
          <a:bodyPr lIns="504000" tIns="36000" rIns="936000"/>
          <a:lstStyle>
            <a:lvl1pPr marL="0" indent="0" algn="l">
              <a:buNone/>
              <a:defRPr sz="1425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28B1074B-05F6-4859-874A-37B3295B76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2733" y="1743075"/>
            <a:ext cx="3777853" cy="2800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5460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Texte et image - santé et environn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8CDAF8-39D6-BE4E-A31E-82BF31DAA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contenu 4">
            <a:extLst>
              <a:ext uri="{FF2B5EF4-FFF2-40B4-BE49-F238E27FC236}">
                <a16:creationId xmlns:a16="http://schemas.microsoft.com/office/drawing/2014/main" id="{8C0DB197-32F8-0B40-92F0-339BBF5E519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38365" y="1275162"/>
            <a:ext cx="3684141" cy="32682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100">
                <a:latin typeface="Trebuchet MS"/>
                <a:cs typeface="Trebuchet MS"/>
              </a:defRPr>
            </a:lvl2pPr>
            <a:lvl3pPr>
              <a:defRPr sz="1100">
                <a:latin typeface="Trebuchet MS"/>
                <a:cs typeface="Trebuchet MS"/>
              </a:defRPr>
            </a:lvl3pPr>
            <a:lvl4pPr>
              <a:defRPr sz="1100">
                <a:latin typeface="Trebuchet MS"/>
                <a:cs typeface="Trebuchet MS"/>
              </a:defRPr>
            </a:lvl4pPr>
            <a:lvl5pPr>
              <a:defRPr sz="1100">
                <a:latin typeface="Trebuchet MS"/>
                <a:cs typeface="Trebuchet M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67ED9E5D-237E-4834-B731-EA4C07ED9F7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L'IDENTITE NUMERIQUE du CHERCHEUR - Quel Intérêt ? 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5666AAF-CC76-4D83-9A32-974B8D280E1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D618FDC3-DC0C-420C-B5C3-D15D996A414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36484" y="1275164"/>
            <a:ext cx="4112519" cy="385199"/>
          </a:xfrm>
          <a:blipFill dpi="0" rotWithShape="1">
            <a:blip r:embed="rId2"/>
            <a:srcRect/>
            <a:tile tx="0" ty="0" sx="46000" sy="46000" flip="none" algn="tl"/>
          </a:blipFill>
        </p:spPr>
        <p:txBody>
          <a:bodyPr lIns="504000" tIns="36000" rIns="936000"/>
          <a:lstStyle>
            <a:lvl1pPr marL="0" indent="0" algn="l">
              <a:buNone/>
              <a:defRPr sz="1425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B3BB485F-5ABF-4273-9A66-32D3676CC5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2733" y="1743075"/>
            <a:ext cx="3777853" cy="2800350"/>
          </a:xfrm>
        </p:spPr>
        <p:txBody>
          <a:bodyPr/>
          <a:lstStyle>
            <a:lvl1pPr>
              <a:buClr>
                <a:schemeClr val="accent6"/>
              </a:buCl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5999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Texte et image - sûreté nuclé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41B9D1-4732-9B49-AB41-73D26E545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B9519E-B1B9-4426-B80F-21C8DB723B9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L'IDENTITE NUMERIQUE du CHERCHEUR - Quel Intérêt ? 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79E5D530-79D2-4E14-ACF9-538A31B0B77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4">
            <a:extLst>
              <a:ext uri="{FF2B5EF4-FFF2-40B4-BE49-F238E27FC236}">
                <a16:creationId xmlns:a16="http://schemas.microsoft.com/office/drawing/2014/main" id="{703B7FD3-5EA8-4823-BA13-831D7C02261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38365" y="1275162"/>
            <a:ext cx="3684141" cy="32682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100">
                <a:latin typeface="Trebuchet MS"/>
                <a:cs typeface="Trebuchet MS"/>
              </a:defRPr>
            </a:lvl2pPr>
            <a:lvl3pPr>
              <a:defRPr sz="1100">
                <a:latin typeface="Trebuchet MS"/>
                <a:cs typeface="Trebuchet MS"/>
              </a:defRPr>
            </a:lvl3pPr>
            <a:lvl4pPr>
              <a:defRPr sz="1100">
                <a:latin typeface="Trebuchet MS"/>
                <a:cs typeface="Trebuchet MS"/>
              </a:defRPr>
            </a:lvl4pPr>
            <a:lvl5pPr>
              <a:defRPr sz="1100">
                <a:latin typeface="Trebuchet MS"/>
                <a:cs typeface="Trebuchet M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F2BD75B7-0953-4A80-8EA6-B62D0850243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36484" y="1275164"/>
            <a:ext cx="4112519" cy="385199"/>
          </a:xfrm>
          <a:blipFill dpi="0" rotWithShape="1">
            <a:blip r:embed="rId2"/>
            <a:srcRect/>
            <a:tile tx="0" ty="0" sx="46000" sy="46000" flip="none" algn="tl"/>
          </a:blipFill>
        </p:spPr>
        <p:txBody>
          <a:bodyPr lIns="504000" tIns="36000" rIns="936000"/>
          <a:lstStyle>
            <a:lvl1pPr marL="0" indent="0" algn="l">
              <a:buNone/>
              <a:defRPr sz="1425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3CB6CAC9-C9D5-45FE-B339-17E1ED4FC68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2733" y="1743075"/>
            <a:ext cx="3777853" cy="2800350"/>
          </a:xfrm>
        </p:spPr>
        <p:txBody>
          <a:bodyPr/>
          <a:lstStyle>
            <a:lvl1pPr>
              <a:buClr>
                <a:schemeClr val="accent5"/>
              </a:buCl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4723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Texte et image - sécur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EA8F8A-AB7D-ED49-B179-19AA83B74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A7F9D0-D64C-4AD0-8B48-D0E45A33B85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L'IDENTITE NUMERIQUE du CHERCHEUR - Quel Intérêt ? 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DF131BC-BD0F-4D1A-A044-7653FFED684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4">
            <a:extLst>
              <a:ext uri="{FF2B5EF4-FFF2-40B4-BE49-F238E27FC236}">
                <a16:creationId xmlns:a16="http://schemas.microsoft.com/office/drawing/2014/main" id="{F5BEE4ED-F898-4997-B527-9B0A771A9A2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38365" y="1275162"/>
            <a:ext cx="3684141" cy="32682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100">
                <a:latin typeface="Trebuchet MS"/>
                <a:cs typeface="Trebuchet MS"/>
              </a:defRPr>
            </a:lvl2pPr>
            <a:lvl3pPr>
              <a:defRPr sz="1100">
                <a:latin typeface="Trebuchet MS"/>
                <a:cs typeface="Trebuchet MS"/>
              </a:defRPr>
            </a:lvl3pPr>
            <a:lvl4pPr>
              <a:defRPr sz="1100">
                <a:latin typeface="Trebuchet MS"/>
                <a:cs typeface="Trebuchet MS"/>
              </a:defRPr>
            </a:lvl4pPr>
            <a:lvl5pPr>
              <a:defRPr sz="1100">
                <a:latin typeface="Trebuchet MS"/>
                <a:cs typeface="Trebuchet M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6AE5691B-F701-42FC-BB71-39FAE29C9F4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36484" y="1275164"/>
            <a:ext cx="4112519" cy="385199"/>
          </a:xfrm>
          <a:blipFill dpi="0" rotWithShape="1">
            <a:blip r:embed="rId2"/>
            <a:srcRect/>
            <a:tile tx="0" ty="0" sx="46000" sy="46000" flip="none" algn="tl"/>
          </a:blipFill>
        </p:spPr>
        <p:txBody>
          <a:bodyPr lIns="504000" tIns="36000" rIns="936000"/>
          <a:lstStyle>
            <a:lvl1pPr marL="0" indent="0" algn="l">
              <a:buNone/>
              <a:defRPr sz="1425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id="{03978CA3-AD4D-4C94-83BF-F1C01440008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2733" y="1743075"/>
            <a:ext cx="3777853" cy="2800350"/>
          </a:xfrm>
        </p:spPr>
        <p:txBody>
          <a:bodyPr/>
          <a:lstStyle>
            <a:lvl1pPr>
              <a:buClr>
                <a:schemeClr val="accent4"/>
              </a:buCl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7332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3 colonnes génér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440669-79BC-5E43-87AB-C006BC098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0707958-B919-4682-9EAB-FFAB4EC0DD03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fr-FR"/>
              <a:t>L'IDENTITE NUMERIQUE du CHERCHEUR - Quel Intérêt ?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43E815D5-E5BF-47D5-B288-5C848FC75B2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4AEFC8CD-039E-4F7E-BFCF-D7B5D822EA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96136" y="2246510"/>
            <a:ext cx="1863000" cy="2296917"/>
          </a:xfrm>
          <a:prstGeom prst="rect">
            <a:avLst/>
          </a:prstGeom>
          <a:solidFill>
            <a:schemeClr val="accent2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CBF97343-3014-4B06-BB6A-E3088B3836B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3648447" y="2246510"/>
            <a:ext cx="1863000" cy="2296917"/>
          </a:xfrm>
          <a:prstGeom prst="rect">
            <a:avLst/>
          </a:prstGeom>
          <a:solidFill>
            <a:schemeClr val="accent2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C86C6218-5D3D-4A40-A1AF-9D214DA7540B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5900759" y="2246510"/>
            <a:ext cx="1863000" cy="2296917"/>
          </a:xfrm>
          <a:prstGeom prst="rect">
            <a:avLst/>
          </a:prstGeom>
          <a:solidFill>
            <a:schemeClr val="accent2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DD97F5CC-AEAB-48DE-B43B-0A8B45A4D47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396136" y="1275160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24">
            <a:extLst>
              <a:ext uri="{FF2B5EF4-FFF2-40B4-BE49-F238E27FC236}">
                <a16:creationId xmlns:a16="http://schemas.microsoft.com/office/drawing/2014/main" id="{1FCE02CD-4173-400B-839D-E9E53A17382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648447" y="1275160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7" name="Espace réservé du texte 24">
            <a:extLst>
              <a:ext uri="{FF2B5EF4-FFF2-40B4-BE49-F238E27FC236}">
                <a16:creationId xmlns:a16="http://schemas.microsoft.com/office/drawing/2014/main" id="{6895D0A1-761A-41A0-B167-C7DBECFC770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900759" y="1275160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24485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3 colonnes - 3 doma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6B22E4-BE8A-044F-914D-6802756F4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56B576A0-0729-43DF-A795-BCE4314C0D4E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fr-FR"/>
              <a:t>L'IDENTITE NUMERIQUE du CHERCHEUR - Quel Intérêt ? 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2EE25693-4A7E-48BC-8A2C-95674E3FD35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A576D490-984E-4318-BA87-CA39D8F41B4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96136" y="2246510"/>
            <a:ext cx="1863000" cy="2296917"/>
          </a:xfrm>
          <a:prstGeom prst="rect">
            <a:avLst/>
          </a:prstGeom>
          <a:solidFill>
            <a:schemeClr val="accent6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261A48B9-A2C9-4FA2-BA53-2B0FB21E04A8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3648447" y="2246510"/>
            <a:ext cx="1863000" cy="2296917"/>
          </a:xfrm>
          <a:prstGeom prst="rect">
            <a:avLst/>
          </a:prstGeom>
          <a:solidFill>
            <a:schemeClr val="accent5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F626A39C-E386-4607-9B66-2F04171D8E5F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5900759" y="2246510"/>
            <a:ext cx="1863000" cy="2296917"/>
          </a:xfrm>
          <a:prstGeom prst="rect">
            <a:avLst/>
          </a:prstGeom>
          <a:solidFill>
            <a:schemeClr val="accent4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9" name="Espace réservé du texte 24">
            <a:extLst>
              <a:ext uri="{FF2B5EF4-FFF2-40B4-BE49-F238E27FC236}">
                <a16:creationId xmlns:a16="http://schemas.microsoft.com/office/drawing/2014/main" id="{AFD8776C-3986-42EC-ACCC-F66DB6CE977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396136" y="1275160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texte 24">
            <a:extLst>
              <a:ext uri="{FF2B5EF4-FFF2-40B4-BE49-F238E27FC236}">
                <a16:creationId xmlns:a16="http://schemas.microsoft.com/office/drawing/2014/main" id="{6761B505-D208-4551-A7DE-B004A072F28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648447" y="1275160"/>
            <a:ext cx="1863000" cy="793800"/>
          </a:xfrm>
          <a:blipFill>
            <a:blip r:embed="rId3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24">
            <a:extLst>
              <a:ext uri="{FF2B5EF4-FFF2-40B4-BE49-F238E27FC236}">
                <a16:creationId xmlns:a16="http://schemas.microsoft.com/office/drawing/2014/main" id="{440B0CB3-6055-4A08-9057-900497E5545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900759" y="1275160"/>
            <a:ext cx="1863000" cy="793800"/>
          </a:xfrm>
          <a:blipFill>
            <a:blip r:embed="rId4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2573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. 3 colonnes - santé et environn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9FC9B0-A810-8749-B86B-92B1E67B0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BA441C74-3319-471D-A6F7-49A2073E86D9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fr-FR"/>
              <a:t>L'IDENTITE NUMERIQUE du CHERCHEUR - Quel Intérêt ? 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BDEE628C-9DBD-42A9-897C-D64B03F87739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42989EC0-1D04-4927-969E-0FBB65362F9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96136" y="2246510"/>
            <a:ext cx="1863000" cy="2296917"/>
          </a:xfrm>
          <a:prstGeom prst="rect">
            <a:avLst/>
          </a:prstGeom>
          <a:solidFill>
            <a:schemeClr val="accent6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0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A0D6B17F-A6C5-4558-B9E3-38108A92CFB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3648447" y="2246510"/>
            <a:ext cx="1863000" cy="2296917"/>
          </a:xfrm>
          <a:prstGeom prst="rect">
            <a:avLst/>
          </a:prstGeom>
          <a:solidFill>
            <a:schemeClr val="accent6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0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1C9870C4-A457-4605-AE0A-8B64B5C9CAA0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5900759" y="2246510"/>
            <a:ext cx="1863000" cy="2296917"/>
          </a:xfrm>
          <a:prstGeom prst="rect">
            <a:avLst/>
          </a:prstGeom>
          <a:solidFill>
            <a:schemeClr val="accent6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0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9" name="Espace réservé du texte 24">
            <a:extLst>
              <a:ext uri="{FF2B5EF4-FFF2-40B4-BE49-F238E27FC236}">
                <a16:creationId xmlns:a16="http://schemas.microsoft.com/office/drawing/2014/main" id="{F2948FD1-A848-49E6-9868-0CB7A87AD9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396136" y="1275160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texte 24">
            <a:extLst>
              <a:ext uri="{FF2B5EF4-FFF2-40B4-BE49-F238E27FC236}">
                <a16:creationId xmlns:a16="http://schemas.microsoft.com/office/drawing/2014/main" id="{F33F8D99-7728-4167-944D-5962296324E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648447" y="1275160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24">
            <a:extLst>
              <a:ext uri="{FF2B5EF4-FFF2-40B4-BE49-F238E27FC236}">
                <a16:creationId xmlns:a16="http://schemas.microsoft.com/office/drawing/2014/main" id="{6596C820-2C25-44C4-9C99-B586CE49852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900759" y="1275160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48091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. 3 colonnes - sûreté nuclé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DD19F8-A88A-F547-9D08-6642F1E66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0952A329-C0AD-4DD1-972C-7FA00EF51976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fr-FR"/>
              <a:t>L'IDENTITE NUMERIQUE du CHERCHEUR - Quel Intérêt ? 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E2529BDA-358C-4AB5-A506-85E94A18F74A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67FA27F7-A540-46A1-9E43-E5C5F69127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96136" y="2246510"/>
            <a:ext cx="1863000" cy="2296917"/>
          </a:xfrm>
          <a:prstGeom prst="rect">
            <a:avLst/>
          </a:prstGeom>
          <a:solidFill>
            <a:schemeClr val="accent5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0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F102011C-A6A7-403B-9F76-5C48B9F22F70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3648447" y="2246510"/>
            <a:ext cx="1863000" cy="2296917"/>
          </a:xfrm>
          <a:prstGeom prst="rect">
            <a:avLst/>
          </a:prstGeom>
          <a:solidFill>
            <a:schemeClr val="accent5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0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6DB628F2-02B8-4419-88B0-383C3C7E4E09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5900759" y="2246510"/>
            <a:ext cx="1863000" cy="2296917"/>
          </a:xfrm>
          <a:prstGeom prst="rect">
            <a:avLst/>
          </a:prstGeom>
          <a:solidFill>
            <a:schemeClr val="accent5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0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9" name="Espace réservé du texte 24">
            <a:extLst>
              <a:ext uri="{FF2B5EF4-FFF2-40B4-BE49-F238E27FC236}">
                <a16:creationId xmlns:a16="http://schemas.microsoft.com/office/drawing/2014/main" id="{CE8938DF-052A-4BC2-8F49-3ED811E9E0F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396136" y="1275160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texte 24">
            <a:extLst>
              <a:ext uri="{FF2B5EF4-FFF2-40B4-BE49-F238E27FC236}">
                <a16:creationId xmlns:a16="http://schemas.microsoft.com/office/drawing/2014/main" id="{3F39231E-26C1-409B-9B3F-91A42FFF68F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648447" y="1275160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24">
            <a:extLst>
              <a:ext uri="{FF2B5EF4-FFF2-40B4-BE49-F238E27FC236}">
                <a16:creationId xmlns:a16="http://schemas.microsoft.com/office/drawing/2014/main" id="{A282835E-73FE-4A63-B0AB-4216EAAF649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900759" y="1275160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4915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16E087-790D-C443-A64A-E55B062B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6B471B-E7F2-4243-ACEA-22341C25C0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L'IDENTITE NUMERIQUE du CHERCHEUR - Quel Intérêt ?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A79D8F-55D3-4EB2-AC8F-00F5004BB8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3541F62-F8F0-4192-B023-9DFB99F9846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5590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. 3 colonnes - sécur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9CA461-08F7-254B-8FFA-7E9CB9555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DF74E7EE-DFA9-4EF6-BEAE-6D9F15A9170D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fr-FR"/>
              <a:t>L'IDENTITE NUMERIQUE du CHERCHEUR - Quel Intérêt ? </a:t>
            </a:r>
            <a:endParaRPr lang="fr-FR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DC06FC5-4516-4892-AEE7-50E12FF1FE97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4D22B227-90ED-4BEB-B7D5-3CFFF14750D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96136" y="2246510"/>
            <a:ext cx="1863000" cy="2296917"/>
          </a:xfrm>
          <a:prstGeom prst="rect">
            <a:avLst/>
          </a:prstGeom>
          <a:solidFill>
            <a:schemeClr val="accent4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12D78451-2969-444E-ADD7-8AEF2BE16CD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3648447" y="2246510"/>
            <a:ext cx="1863000" cy="2296917"/>
          </a:xfrm>
          <a:prstGeom prst="rect">
            <a:avLst/>
          </a:prstGeom>
          <a:solidFill>
            <a:schemeClr val="accent4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521B7E1D-88B8-4233-BFB8-46F64CCD207D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5900759" y="2246510"/>
            <a:ext cx="1863000" cy="2296917"/>
          </a:xfrm>
          <a:prstGeom prst="rect">
            <a:avLst/>
          </a:prstGeom>
          <a:solidFill>
            <a:schemeClr val="accent4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7" name="Espace réservé du texte 24">
            <a:extLst>
              <a:ext uri="{FF2B5EF4-FFF2-40B4-BE49-F238E27FC236}">
                <a16:creationId xmlns:a16="http://schemas.microsoft.com/office/drawing/2014/main" id="{A8F96ABF-7772-4C0E-A5EA-29FD0E8BC08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396136" y="1275160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24">
            <a:extLst>
              <a:ext uri="{FF2B5EF4-FFF2-40B4-BE49-F238E27FC236}">
                <a16:creationId xmlns:a16="http://schemas.microsoft.com/office/drawing/2014/main" id="{63E232BA-92B4-4766-8B99-6912E5E64A7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648447" y="1275160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Espace réservé du texte 24">
            <a:extLst>
              <a:ext uri="{FF2B5EF4-FFF2-40B4-BE49-F238E27FC236}">
                <a16:creationId xmlns:a16="http://schemas.microsoft.com/office/drawing/2014/main" id="{CC0625A6-9226-4BB3-B582-CF07AB8A6D1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900759" y="1275160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52570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. Idée principale et 3 colonnes génér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FB5E37-9A25-B442-BDD3-BF32EAE20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88D89F7-826B-474B-A516-6AE1F3626C76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fr-FR"/>
              <a:t>L'IDENTITE NUMERIQUE du CHERCHEUR - Quel Intérêt ? 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D71A40-37B1-4374-96D5-87794A2ECFB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A7D14C6A-1FFE-4A6A-A4EF-B5BF41E0DB5D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263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20" name="Espace réservé du texte 24">
            <a:extLst>
              <a:ext uri="{FF2B5EF4-FFF2-40B4-BE49-F238E27FC236}">
                <a16:creationId xmlns:a16="http://schemas.microsoft.com/office/drawing/2014/main" id="{9AF4836D-471A-46DD-A64C-57386F29A9F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26306" y="2444631"/>
            <a:ext cx="1890000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24">
            <a:extLst>
              <a:ext uri="{FF2B5EF4-FFF2-40B4-BE49-F238E27FC236}">
                <a16:creationId xmlns:a16="http://schemas.microsoft.com/office/drawing/2014/main" id="{38609420-EFE4-4A89-96A6-EAE0CF53820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835943" y="2444631"/>
            <a:ext cx="1876926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24">
            <a:extLst>
              <a:ext uri="{FF2B5EF4-FFF2-40B4-BE49-F238E27FC236}">
                <a16:creationId xmlns:a16="http://schemas.microsoft.com/office/drawing/2014/main" id="{4F7055CD-A22C-4BC8-A802-FEA4BEC7B0A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745580" y="2444631"/>
            <a:ext cx="1876926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3578A220-71F6-4D0A-AEC0-233DEA1D0F45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38294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94FAED37-0028-4A29-9532-B25DC84BEA5E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7325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16A48835-60EF-4D9F-81F7-9F1F5B09939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26306" y="1275163"/>
            <a:ext cx="7696200" cy="642211"/>
          </a:xfrm>
          <a:blipFill dpi="0" rotWithShape="1">
            <a:blip r:embed="rId3"/>
            <a:srcRect/>
            <a:tile tx="0" ty="0" sx="63000" sy="63000" flip="none" algn="t"/>
          </a:blipFill>
        </p:spPr>
        <p:txBody>
          <a:bodyPr lIns="720000" tIns="72000" rIns="72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cap="all" baseline="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7862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. Idée principale et 3 colonnes san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640352-8B65-9247-BAED-B1DD9885B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8A192B-AC48-4BD2-8E43-06FD69A1264F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fr-FR"/>
              <a:t>L'IDENTITE NUMERIQUE du CHERCHEUR - Quel Intérêt ? 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E76CA8-57F1-4AB5-A4E8-6EAD16D9C2E0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Espace réservé du texte 24">
            <a:extLst>
              <a:ext uri="{FF2B5EF4-FFF2-40B4-BE49-F238E27FC236}">
                <a16:creationId xmlns:a16="http://schemas.microsoft.com/office/drawing/2014/main" id="{836C7328-9181-4711-830A-288F3BF3DFE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26306" y="2444631"/>
            <a:ext cx="1890000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Espace réservé du texte 24">
            <a:extLst>
              <a:ext uri="{FF2B5EF4-FFF2-40B4-BE49-F238E27FC236}">
                <a16:creationId xmlns:a16="http://schemas.microsoft.com/office/drawing/2014/main" id="{94B1DBEE-C370-489E-BBA9-0F92BFEC099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835943" y="2444631"/>
            <a:ext cx="1876926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texte 24">
            <a:extLst>
              <a:ext uri="{FF2B5EF4-FFF2-40B4-BE49-F238E27FC236}">
                <a16:creationId xmlns:a16="http://schemas.microsoft.com/office/drawing/2014/main" id="{A0DA5D57-F23A-4342-87C7-A8E1BB770EB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745580" y="2444631"/>
            <a:ext cx="1876926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86CA26D-AEB2-4848-8E6C-9E147AD5A05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26306" y="1275163"/>
            <a:ext cx="7696200" cy="642211"/>
          </a:xfrm>
          <a:blipFill dpi="0" rotWithShape="1">
            <a:blip r:embed="rId3"/>
            <a:srcRect/>
            <a:tile tx="0" ty="0" sx="63000" sy="63000" flip="none" algn="t"/>
          </a:blipFill>
        </p:spPr>
        <p:txBody>
          <a:bodyPr lIns="720000" tIns="72000" rIns="72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cap="all" baseline="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807D2C77-B312-42E0-A681-DF42FB0A26BB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9263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860079AA-E003-4A7C-9098-823CF62D2843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38294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B2B7BEE3-630C-478E-9C15-D41E96A9F25B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7325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</p:spTree>
    <p:extLst>
      <p:ext uri="{BB962C8B-B14F-4D97-AF65-F5344CB8AC3E}">
        <p14:creationId xmlns:p14="http://schemas.microsoft.com/office/powerpoint/2010/main" val="3270549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. Idée principale et 3 colonnes sûre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BBB10F-C60D-884C-B6F0-9FEA46217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9CE4B50-431E-47DD-8A53-0C6311A559A2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fr-FR"/>
              <a:t>L'IDENTITE NUMERIQUE du CHERCHEUR - Quel Intérêt ?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0C15B306-D4E2-4D5E-9561-620DAC5ADBA4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texte 24">
            <a:extLst>
              <a:ext uri="{FF2B5EF4-FFF2-40B4-BE49-F238E27FC236}">
                <a16:creationId xmlns:a16="http://schemas.microsoft.com/office/drawing/2014/main" id="{6CC93C80-D3AE-45B7-8730-5CF8AD1B11B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26306" y="2444631"/>
            <a:ext cx="1890000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24">
            <a:extLst>
              <a:ext uri="{FF2B5EF4-FFF2-40B4-BE49-F238E27FC236}">
                <a16:creationId xmlns:a16="http://schemas.microsoft.com/office/drawing/2014/main" id="{41BF1CC8-27C6-4D1F-A103-C8E7E7043D9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835943" y="2444631"/>
            <a:ext cx="1876926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Espace réservé du texte 24">
            <a:extLst>
              <a:ext uri="{FF2B5EF4-FFF2-40B4-BE49-F238E27FC236}">
                <a16:creationId xmlns:a16="http://schemas.microsoft.com/office/drawing/2014/main" id="{9A4C44BA-CB2F-49ED-81A4-AD201B59D06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745580" y="2444631"/>
            <a:ext cx="1876926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1CE330DB-E595-4875-A683-C0BC4248145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26306" y="1275164"/>
            <a:ext cx="7696200" cy="642211"/>
          </a:xfrm>
          <a:blipFill dpi="0" rotWithShape="1">
            <a:blip r:embed="rId3"/>
            <a:srcRect/>
            <a:tile tx="0" ty="0" sx="63000" sy="63000" flip="none" algn="t"/>
          </a:blipFill>
        </p:spPr>
        <p:txBody>
          <a:bodyPr lIns="720000" tIns="72000" rIns="72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cap="all" baseline="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FDD8279B-CDF0-411E-97BD-486A35682180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263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55F1A954-3861-4EB1-85A4-67D6AF08FBCE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38294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298DCB3F-FD8C-4DB4-967E-C15E653C36A1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7325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</p:spTree>
    <p:extLst>
      <p:ext uri="{BB962C8B-B14F-4D97-AF65-F5344CB8AC3E}">
        <p14:creationId xmlns:p14="http://schemas.microsoft.com/office/powerpoint/2010/main" val="2542590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. Idée principale et 3 colonnes  sécur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36C7F1-EFF6-A24E-AB11-3002254C8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5B5C075-5E93-433D-BC8C-16BD21C61CDC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fr-FR"/>
              <a:t>L'IDENTITE NUMERIQUE du CHERCHEUR - Quel Intérêt ? 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F4DE25-2921-40D7-A114-D7753411652B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texte 24">
            <a:extLst>
              <a:ext uri="{FF2B5EF4-FFF2-40B4-BE49-F238E27FC236}">
                <a16:creationId xmlns:a16="http://schemas.microsoft.com/office/drawing/2014/main" id="{D96E7005-AF1B-40D2-B219-83AC9F0861F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26306" y="2444631"/>
            <a:ext cx="1890000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24">
            <a:extLst>
              <a:ext uri="{FF2B5EF4-FFF2-40B4-BE49-F238E27FC236}">
                <a16:creationId xmlns:a16="http://schemas.microsoft.com/office/drawing/2014/main" id="{E0C165D3-EE99-4DFA-9147-EAF9D991DCA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835943" y="2444631"/>
            <a:ext cx="1876926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Espace réservé du texte 24">
            <a:extLst>
              <a:ext uri="{FF2B5EF4-FFF2-40B4-BE49-F238E27FC236}">
                <a16:creationId xmlns:a16="http://schemas.microsoft.com/office/drawing/2014/main" id="{1DA1A6BD-A619-4D52-8923-4D1E504E48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745580" y="2444631"/>
            <a:ext cx="1876926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01FC97C4-BA09-4D91-A310-42202E8ADCE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26306" y="1275164"/>
            <a:ext cx="7696200" cy="642211"/>
          </a:xfrm>
          <a:blipFill dpi="0" rotWithShape="1">
            <a:blip r:embed="rId3"/>
            <a:srcRect/>
            <a:tile tx="0" ty="0" sx="63000" sy="63000" flip="none" algn="t"/>
          </a:blipFill>
        </p:spPr>
        <p:txBody>
          <a:bodyPr lIns="720000" tIns="72000" rIns="72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cap="all" baseline="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7A6A4594-280E-48CC-89A5-40AFEE09B94E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263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E8B3BA32-4620-4F62-9E5E-CEF3B95351E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38294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41D56E37-C0E8-45D8-B172-6910EF5FB75B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7325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</p:spTree>
    <p:extLst>
      <p:ext uri="{BB962C8B-B14F-4D97-AF65-F5344CB8AC3E}">
        <p14:creationId xmlns:p14="http://schemas.microsoft.com/office/powerpoint/2010/main" val="37933779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3. Idée principale et 3 colonnes  sécur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36C7F1-EFF6-A24E-AB11-3002254C8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5B5C075-5E93-433D-BC8C-16BD21C61CDC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fr-FR"/>
              <a:t>L'IDENTITE NUMERIQUE du CHERCHEUR - Quel Intérêt ? 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F4DE25-2921-40D7-A114-D7753411652B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texte 24">
            <a:extLst>
              <a:ext uri="{FF2B5EF4-FFF2-40B4-BE49-F238E27FC236}">
                <a16:creationId xmlns:a16="http://schemas.microsoft.com/office/drawing/2014/main" id="{D96E7005-AF1B-40D2-B219-83AC9F0861F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26306" y="2444631"/>
            <a:ext cx="1890000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24">
            <a:extLst>
              <a:ext uri="{FF2B5EF4-FFF2-40B4-BE49-F238E27FC236}">
                <a16:creationId xmlns:a16="http://schemas.microsoft.com/office/drawing/2014/main" id="{E0C165D3-EE99-4DFA-9147-EAF9D991DCA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835943" y="2444631"/>
            <a:ext cx="1876926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Espace réservé du texte 24">
            <a:extLst>
              <a:ext uri="{FF2B5EF4-FFF2-40B4-BE49-F238E27FC236}">
                <a16:creationId xmlns:a16="http://schemas.microsoft.com/office/drawing/2014/main" id="{1DA1A6BD-A619-4D52-8923-4D1E504E48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745580" y="2444631"/>
            <a:ext cx="1876926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01FC97C4-BA09-4D91-A310-42202E8ADCE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26306" y="1275164"/>
            <a:ext cx="7696200" cy="642211"/>
          </a:xfrm>
          <a:blipFill dpi="0" rotWithShape="1">
            <a:blip r:embed="rId3"/>
            <a:srcRect/>
            <a:tile tx="0" ty="0" sx="63000" sy="63000" flip="none" algn="t"/>
          </a:blipFill>
        </p:spPr>
        <p:txBody>
          <a:bodyPr lIns="720000" tIns="72000" rIns="72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cap="all" baseline="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E46D51D9-98EF-4537-AE6B-C7D98DB0A390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263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52AF23B2-878C-4C66-82CA-F50338EEB96F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38294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850B3DEB-F6E9-4C0D-A664-4998EDB3F601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7325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</p:spTree>
    <p:extLst>
      <p:ext uri="{BB962C8B-B14F-4D97-AF65-F5344CB8AC3E}">
        <p14:creationId xmlns:p14="http://schemas.microsoft.com/office/powerpoint/2010/main" val="579885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L'IDENTITE NUMERIQUE du CHERCHEUR - Quel Intérêt ?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2680-44A8-4215-8D55-E1B17C014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150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. COUV-RF-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7FBD36F-EC78-334E-B64B-D7A41F91E7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49" y="118786"/>
            <a:ext cx="1036772" cy="9389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5077B1-E734-F842-835D-1C544433B554}"/>
              </a:ext>
            </a:extLst>
          </p:cNvPr>
          <p:cNvSpPr/>
          <p:nvPr userDrawn="1"/>
        </p:nvSpPr>
        <p:spPr>
          <a:xfrm>
            <a:off x="494110" y="1203742"/>
            <a:ext cx="8649890" cy="3492083"/>
          </a:xfrm>
          <a:prstGeom prst="rect">
            <a:avLst/>
          </a:prstGeom>
          <a:solidFill>
            <a:srgbClr val="071E4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3548C19-04A5-8C4F-B3D1-B455B5F53F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6031" y="1901899"/>
            <a:ext cx="4033880" cy="93897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fr-FR" sz="3000" b="1" i="0" kern="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POUR </a:t>
            </a:r>
            <a:br>
              <a:rPr lang="fr-FR" dirty="0"/>
            </a:br>
            <a:r>
              <a:rPr lang="fr-FR" dirty="0" err="1"/>
              <a:t>ModifieR</a:t>
            </a:r>
            <a:r>
              <a:rPr lang="fr-FR" dirty="0"/>
              <a:t> le titre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C6820B23-0CC6-3544-86BC-7A13B7E1DB5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266033" y="2978575"/>
            <a:ext cx="4040188" cy="47982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575" b="0" i="0" kern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 sous-titre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8EE7ACF-9711-4610-A4D3-ECAABB34AF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422" y="420630"/>
            <a:ext cx="1136700" cy="75259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1D285E1-67D9-420A-9610-D078713CCC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1" y="4809763"/>
            <a:ext cx="668608" cy="20025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1397C53-F3CC-4434-AB5E-85DB4BF2A1B0}"/>
              </a:ext>
            </a:extLst>
          </p:cNvPr>
          <p:cNvSpPr txBox="1"/>
          <p:nvPr userDrawn="1"/>
        </p:nvSpPr>
        <p:spPr>
          <a:xfrm rot="16200000">
            <a:off x="-443673" y="4208644"/>
            <a:ext cx="13310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IRSN/FRM-296 </a:t>
            </a:r>
            <a:r>
              <a:rPr lang="fr-FR" sz="6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ind</a:t>
            </a:r>
            <a:r>
              <a:rPr lang="fr-FR" sz="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. 06</a:t>
            </a:r>
          </a:p>
        </p:txBody>
      </p:sp>
    </p:spTree>
    <p:extLst>
      <p:ext uri="{BB962C8B-B14F-4D97-AF65-F5344CB8AC3E}">
        <p14:creationId xmlns:p14="http://schemas.microsoft.com/office/powerpoint/2010/main" val="31497902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COUV-sans RF-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68B5CD4-1270-4145-89EB-D4BF2E8DBD56}"/>
              </a:ext>
            </a:extLst>
          </p:cNvPr>
          <p:cNvSpPr/>
          <p:nvPr userDrawn="1"/>
        </p:nvSpPr>
        <p:spPr>
          <a:xfrm>
            <a:off x="494110" y="1203742"/>
            <a:ext cx="8649890" cy="3476768"/>
          </a:xfrm>
          <a:prstGeom prst="rect">
            <a:avLst/>
          </a:prstGeom>
          <a:solidFill>
            <a:srgbClr val="071E4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3DBDE32-FF5A-4816-B364-7CC2247E1F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06" y="283470"/>
            <a:ext cx="1136700" cy="752596"/>
          </a:xfrm>
          <a:prstGeom prst="rect">
            <a:avLst/>
          </a:prstGeom>
        </p:spPr>
      </p:pic>
      <p:sp>
        <p:nvSpPr>
          <p:cNvPr id="7" name="Titre 4">
            <a:extLst>
              <a:ext uri="{FF2B5EF4-FFF2-40B4-BE49-F238E27FC236}">
                <a16:creationId xmlns:a16="http://schemas.microsoft.com/office/drawing/2014/main" id="{AD4CEDC0-F0B4-44D9-8532-86A478858E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6031" y="1901899"/>
            <a:ext cx="4033880" cy="93897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fr-FR" sz="3000" b="1" i="0" kern="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POUR </a:t>
            </a:r>
            <a:br>
              <a:rPr lang="fr-FR" dirty="0"/>
            </a:br>
            <a:r>
              <a:rPr lang="fr-FR" dirty="0" err="1"/>
              <a:t>ModifieR</a:t>
            </a:r>
            <a:r>
              <a:rPr lang="fr-FR" dirty="0"/>
              <a:t> le titre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6D361A2-EA8E-43A0-AF00-8A8828301D2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266033" y="2978575"/>
            <a:ext cx="4040188" cy="47982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575" b="0" i="0" kern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 sous-titre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8A558F0-7CF6-4B5F-9B16-D1597AA288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1" y="4809763"/>
            <a:ext cx="668608" cy="20025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4288C11-4D8D-4B2A-9089-E89D568DF032}"/>
              </a:ext>
            </a:extLst>
          </p:cNvPr>
          <p:cNvSpPr txBox="1"/>
          <p:nvPr userDrawn="1"/>
        </p:nvSpPr>
        <p:spPr>
          <a:xfrm rot="16200000">
            <a:off x="-443673" y="4208644"/>
            <a:ext cx="13310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IRSN/FRM-296 </a:t>
            </a:r>
            <a:r>
              <a:rPr lang="fr-FR" sz="6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ind</a:t>
            </a:r>
            <a:r>
              <a:rPr lang="fr-FR" sz="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. 06</a:t>
            </a:r>
          </a:p>
        </p:txBody>
      </p:sp>
    </p:spTree>
    <p:extLst>
      <p:ext uri="{BB962C8B-B14F-4D97-AF65-F5344CB8AC3E}">
        <p14:creationId xmlns:p14="http://schemas.microsoft.com/office/powerpoint/2010/main" val="2838221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. COUV-RF-Fo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341D5EE9-FC71-A646-ABF4-21F1E3E5597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4110" y="1203325"/>
            <a:ext cx="8649890" cy="349250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1350"/>
            </a:lvl1pPr>
          </a:lstStyle>
          <a:p>
            <a:r>
              <a:rPr lang="fr-FR" dirty="0"/>
              <a:t>Cliquez ou glissez pour ajouter une image de fond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37BB058-14E7-4AFB-9459-D47C80EDC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49" y="118786"/>
            <a:ext cx="1036772" cy="938936"/>
          </a:xfrm>
          <a:prstGeom prst="rect">
            <a:avLst/>
          </a:prstGeom>
        </p:spPr>
      </p:pic>
      <p:sp>
        <p:nvSpPr>
          <p:cNvPr id="10" name="Titre 4">
            <a:extLst>
              <a:ext uri="{FF2B5EF4-FFF2-40B4-BE49-F238E27FC236}">
                <a16:creationId xmlns:a16="http://schemas.microsoft.com/office/drawing/2014/main" id="{F3248ECF-3070-4A6F-A639-39D6E2CE3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6031" y="1901899"/>
            <a:ext cx="4033880" cy="93897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fr-FR" sz="3000" b="1" i="0" kern="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POUR </a:t>
            </a:r>
            <a:br>
              <a:rPr lang="fr-FR" dirty="0"/>
            </a:br>
            <a:r>
              <a:rPr lang="fr-FR" dirty="0" err="1"/>
              <a:t>ModifieR</a:t>
            </a:r>
            <a:r>
              <a:rPr lang="fr-FR" dirty="0"/>
              <a:t> le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73690193-E7E8-459C-9FD9-E7C01946BB4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266033" y="2978575"/>
            <a:ext cx="4040188" cy="47982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575" b="0" i="0" kern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 sous-titre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D9BE1FE-BED2-4A47-99A2-C1F74D8C49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1" y="4809763"/>
            <a:ext cx="668608" cy="20025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A1BC834-C737-4A71-9B6A-73F34E26B3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422" y="420630"/>
            <a:ext cx="1136700" cy="75259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78562FB-DB35-42C6-8B67-1DD0734A6592}"/>
              </a:ext>
            </a:extLst>
          </p:cNvPr>
          <p:cNvSpPr txBox="1"/>
          <p:nvPr userDrawn="1"/>
        </p:nvSpPr>
        <p:spPr>
          <a:xfrm rot="16200000">
            <a:off x="-443673" y="4208644"/>
            <a:ext cx="13310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IRSN/FRM-296 </a:t>
            </a:r>
            <a:r>
              <a:rPr lang="fr-FR" sz="6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ind</a:t>
            </a:r>
            <a:r>
              <a:rPr lang="fr-FR" sz="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. 06</a:t>
            </a:r>
          </a:p>
        </p:txBody>
      </p:sp>
    </p:spTree>
    <p:extLst>
      <p:ext uri="{BB962C8B-B14F-4D97-AF65-F5344CB8AC3E}">
        <p14:creationId xmlns:p14="http://schemas.microsoft.com/office/powerpoint/2010/main" val="319813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Titre, sous-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80C18F-9A7B-7147-8C94-E13429072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9D86B4-466B-BD42-92B8-4D73954B489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580441" y="1654175"/>
            <a:ext cx="174625" cy="373062"/>
            <a:chOff x="507" y="1029"/>
            <a:chExt cx="110" cy="235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1183BF54-D0A0-674B-A734-F560D03A7A5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507" y="1029"/>
              <a:ext cx="110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D06D18C-DB51-484B-BBAF-24F14FDB84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" y="1042"/>
              <a:ext cx="99" cy="211"/>
            </a:xfrm>
            <a:custGeom>
              <a:avLst/>
              <a:gdLst>
                <a:gd name="T0" fmla="*/ 381 w 381"/>
                <a:gd name="T1" fmla="*/ 825 h 825"/>
                <a:gd name="T2" fmla="*/ 381 w 381"/>
                <a:gd name="T3" fmla="*/ 825 h 825"/>
                <a:gd name="T4" fmla="*/ 0 w 381"/>
                <a:gd name="T5" fmla="*/ 825 h 825"/>
                <a:gd name="T6" fmla="*/ 0 w 381"/>
                <a:gd name="T7" fmla="*/ 0 h 825"/>
                <a:gd name="T8" fmla="*/ 375 w 381"/>
                <a:gd name="T9" fmla="*/ 0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825">
                  <a:moveTo>
                    <a:pt x="381" y="825"/>
                  </a:moveTo>
                  <a:lnTo>
                    <a:pt x="381" y="825"/>
                  </a:lnTo>
                  <a:lnTo>
                    <a:pt x="0" y="825"/>
                  </a:lnTo>
                  <a:lnTo>
                    <a:pt x="0" y="0"/>
                  </a:lnTo>
                  <a:lnTo>
                    <a:pt x="375" y="0"/>
                  </a:lnTo>
                </a:path>
              </a:pathLst>
            </a:custGeom>
            <a:noFill/>
            <a:ln w="444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B5E69F-633C-452A-8B2B-0E249B9A463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/>
              <a:t>L'IDENTITE NUMERIQUE du CHERCHEUR - Quel Intérêt ?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C27E546-88E3-4851-9A6E-08837991BC2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A9CA8B37-30B9-4C7E-B723-2AEF940CEAB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72730" y="1843087"/>
            <a:ext cx="7749778" cy="2700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EAFB813-0B68-41D3-9012-C51E879433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3125" y="1275164"/>
            <a:ext cx="7749381" cy="396000"/>
          </a:xfrm>
          <a:noFill/>
        </p:spPr>
        <p:txBody>
          <a:bodyPr lIns="72000" tIns="72000" anchor="t">
            <a:noAutofit/>
          </a:bodyPr>
          <a:lstStyle>
            <a:lvl1pPr marL="182563" indent="-182563">
              <a:buClrTx/>
              <a:buSzPct val="130000"/>
              <a:buFont typeface="Segoe UI Symbol" panose="020B0502040204020203" pitchFamily="34" charset="0"/>
              <a:buChar char="["/>
              <a:defRPr sz="1425" b="1" cap="all" baseline="0">
                <a:solidFill>
                  <a:schemeClr val="accent3"/>
                </a:solidFill>
              </a:defRPr>
            </a:lvl1pPr>
            <a:lvl2pPr marL="135719" indent="0">
              <a:buFont typeface="Arial" panose="020B0604020202020204" pitchFamily="34" charset="0"/>
              <a:buNone/>
              <a:defRPr/>
            </a:lvl2pPr>
            <a:lvl3pPr marL="269057" indent="0">
              <a:buNone/>
              <a:defRPr/>
            </a:lvl3pPr>
            <a:lvl4pPr marL="404773" indent="0">
              <a:buNone/>
              <a:defRPr/>
            </a:lvl4pPr>
            <a:lvl5pPr marL="538109" indent="0">
              <a:buNone/>
              <a:defRPr/>
            </a:lvl5pPr>
          </a:lstStyle>
          <a:p>
            <a:pPr lvl="0"/>
            <a:r>
              <a:rPr lang="fr-FR" dirty="0"/>
              <a:t>Cliquez pour ajouter un sous-titre (1 seule ligne)</a:t>
            </a:r>
          </a:p>
        </p:txBody>
      </p:sp>
    </p:spTree>
    <p:extLst>
      <p:ext uri="{BB962C8B-B14F-4D97-AF65-F5344CB8AC3E}">
        <p14:creationId xmlns:p14="http://schemas.microsoft.com/office/powerpoint/2010/main" val="34435616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COUV-sans RF-Fo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341D5EE9-FC71-A646-ABF4-21F1E3E5597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4110" y="1203325"/>
            <a:ext cx="8649890" cy="349250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1350"/>
            </a:lvl1pPr>
          </a:lstStyle>
          <a:p>
            <a:r>
              <a:rPr lang="fr-FR" dirty="0"/>
              <a:t>Cliquez ou glissez pour ajouter une image de fond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95F7F26-2A4A-4458-A017-FF665DA634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06" y="283470"/>
            <a:ext cx="1136700" cy="752596"/>
          </a:xfrm>
          <a:prstGeom prst="rect">
            <a:avLst/>
          </a:prstGeom>
        </p:spPr>
      </p:pic>
      <p:sp>
        <p:nvSpPr>
          <p:cNvPr id="7" name="Titre 4">
            <a:extLst>
              <a:ext uri="{FF2B5EF4-FFF2-40B4-BE49-F238E27FC236}">
                <a16:creationId xmlns:a16="http://schemas.microsoft.com/office/drawing/2014/main" id="{4FB0DAAC-6527-4047-A0D8-D8E8BB001B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6031" y="1901899"/>
            <a:ext cx="4033880" cy="93897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fr-FR" sz="3000" b="1" i="0" kern="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POUR </a:t>
            </a:r>
            <a:br>
              <a:rPr lang="fr-FR" dirty="0"/>
            </a:br>
            <a:r>
              <a:rPr lang="fr-FR" dirty="0" err="1"/>
              <a:t>ModifieR</a:t>
            </a:r>
            <a:r>
              <a:rPr lang="fr-FR" dirty="0"/>
              <a:t> le titre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B945DF2E-EC0D-4126-AD2E-9CFB6E06EA7F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266033" y="2978575"/>
            <a:ext cx="4040188" cy="47982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575" b="0" i="0" kern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 sous-titre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6625AA0-B610-4C4D-B4EB-18912BA4FA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1" y="4809763"/>
            <a:ext cx="668608" cy="20025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60C650B-FB89-426D-B685-7839561D9804}"/>
              </a:ext>
            </a:extLst>
          </p:cNvPr>
          <p:cNvSpPr txBox="1"/>
          <p:nvPr userDrawn="1"/>
        </p:nvSpPr>
        <p:spPr>
          <a:xfrm rot="16200000">
            <a:off x="-443673" y="4208644"/>
            <a:ext cx="13310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IRSN/FRM-296 </a:t>
            </a:r>
            <a:r>
              <a:rPr lang="fr-FR" sz="6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ind</a:t>
            </a:r>
            <a:r>
              <a:rPr lang="fr-FR" sz="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. 06</a:t>
            </a:r>
          </a:p>
        </p:txBody>
      </p:sp>
    </p:spTree>
    <p:extLst>
      <p:ext uri="{BB962C8B-B14F-4D97-AF65-F5344CB8AC3E}">
        <p14:creationId xmlns:p14="http://schemas.microsoft.com/office/powerpoint/2010/main" val="1921496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361662"/>
            <a:ext cx="8229600" cy="3232961"/>
          </a:xfrm>
          <a:prstGeom prst="rect">
            <a:avLst/>
          </a:prstGeom>
        </p:spPr>
        <p:txBody>
          <a:bodyPr lIns="90000"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0711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16E087-790D-C443-A64A-E55B062B7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51" y="338024"/>
            <a:ext cx="7749778" cy="43195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6B471B-E7F2-4243-ACEA-22341C25C0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30674" y="4869657"/>
            <a:ext cx="6091834" cy="273844"/>
          </a:xfrm>
          <a:prstGeom prst="rect">
            <a:avLst/>
          </a:prstGeom>
        </p:spPr>
        <p:txBody>
          <a:bodyPr/>
          <a:lstStyle/>
          <a:p>
            <a:r>
              <a:rPr lang="fr-FR"/>
              <a:t>L'IDENTITE NUMERIQUE du CHERCHEUR - Quel Intérêt ?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A79D8F-55D3-4EB2-AC8F-00F5004BB8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23301" y="4869657"/>
            <a:ext cx="520702" cy="273844"/>
          </a:xfrm>
          <a:prstGeom prst="rect">
            <a:avLst/>
          </a:prstGeom>
        </p:spPr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3541F62-F8F0-4192-B023-9DFB99F9846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72730" y="1275162"/>
            <a:ext cx="7749778" cy="32682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9122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. 2 colonnes :  sous-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3B0146-EE21-E049-99FA-92F0F5A80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51" y="338024"/>
            <a:ext cx="7749778" cy="43195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EA1893-4C7A-804C-A1A2-D4F4647D7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2733" y="1143361"/>
            <a:ext cx="3741433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091313E-241A-8740-B18A-AAC6782C85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72042" y="1143361"/>
            <a:ext cx="3750469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1053989-6D27-43C3-9620-3F88B35BA3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30674" y="4869657"/>
            <a:ext cx="6091834" cy="273844"/>
          </a:xfrm>
          <a:prstGeom prst="rect">
            <a:avLst/>
          </a:prstGeom>
        </p:spPr>
        <p:txBody>
          <a:bodyPr/>
          <a:lstStyle/>
          <a:p>
            <a:r>
              <a:rPr lang="fr-FR"/>
              <a:t>L'IDENTITE NUMERIQUE du CHERCHEUR - Quel Intérêt ? 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A25ECF1-72A1-400B-BA34-787B9D9819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23301" y="4869657"/>
            <a:ext cx="520702" cy="273844"/>
          </a:xfrm>
          <a:prstGeom prst="rect">
            <a:avLst/>
          </a:prstGeom>
        </p:spPr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D3787338-2B36-47DF-87AC-42D71EF16B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72730" y="1643066"/>
            <a:ext cx="3749278" cy="2900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contenu 6">
            <a:extLst>
              <a:ext uri="{FF2B5EF4-FFF2-40B4-BE49-F238E27FC236}">
                <a16:creationId xmlns:a16="http://schemas.microsoft.com/office/drawing/2014/main" id="{1E10EDFD-647C-4D3E-9B92-D76F78B693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73230" y="1643066"/>
            <a:ext cx="3749278" cy="2900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2129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Texte - santé et environn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16E087-790D-C443-A64A-E55B062B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C653B7-EE87-4B25-AADC-3FB0F2C8FC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L'IDENTITE NUMERIQUE du CHERCHEUR - Quel Intérêt ?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79B8803-35D6-4A79-B526-53E23F2822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88C5A09D-22A6-437C-8E7F-E765DB3C47E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1pPr>
              <a:buClr>
                <a:schemeClr val="accent6"/>
              </a:buClr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116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Texte - sûreté nuclé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16E087-790D-C443-A64A-E55B062B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2A9EDC7-EA12-4D7D-A129-5237EB768D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L'IDENTITE NUMERIQUE du CHERCHEUR - Quel Intérêt ?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C87B3C8-D357-4C09-A821-0B0E801B11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F57F60B-50F4-42E5-93CE-0D5B15054F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72730" y="1275162"/>
            <a:ext cx="7749778" cy="3268265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020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Texte - sécur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16E087-790D-C443-A64A-E55B062B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895ABD-43E6-4834-A2D8-FEF02E975C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L'IDENTITE NUMERIQUE du CHERCHEUR - Quel Intérêt ?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ECF8DF-1824-4C82-9021-3AC42D266B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6">
            <a:extLst>
              <a:ext uri="{FF2B5EF4-FFF2-40B4-BE49-F238E27FC236}">
                <a16:creationId xmlns:a16="http://schemas.microsoft.com/office/drawing/2014/main" id="{BC3F56C2-8189-4128-950A-DD0A5336B5A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72730" y="1275162"/>
            <a:ext cx="7749778" cy="3268265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072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2 colonnes :  sous-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3B0146-EE21-E049-99FA-92F0F5A80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EA1893-4C7A-804C-A1A2-D4F4647D7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2733" y="1143361"/>
            <a:ext cx="3741433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091313E-241A-8740-B18A-AAC6782C85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72042" y="1143361"/>
            <a:ext cx="3750469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1053989-6D27-43C3-9620-3F88B35BA3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L'IDENTITE NUMERIQUE du CHERCHEUR - Quel Intérêt ? 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A25ECF1-72A1-400B-BA34-787B9D9819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D3787338-2B36-47DF-87AC-42D71EF16B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72730" y="1643066"/>
            <a:ext cx="3749278" cy="29003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contenu 6">
            <a:extLst>
              <a:ext uri="{FF2B5EF4-FFF2-40B4-BE49-F238E27FC236}">
                <a16:creationId xmlns:a16="http://schemas.microsoft.com/office/drawing/2014/main" id="{1E10EDFD-647C-4D3E-9B92-D76F78B693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73230" y="1643066"/>
            <a:ext cx="3749278" cy="29003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7114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Sous-titre et 4 idées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ADB564-9A81-794F-AD7B-521455CCA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Les missions de DCOM en externe">
            <a:extLst>
              <a:ext uri="{FF2B5EF4-FFF2-40B4-BE49-F238E27FC236}">
                <a16:creationId xmlns:a16="http://schemas.microsoft.com/office/drawing/2014/main" id="{2E2B73AB-0068-3F4B-9BEB-A6185FF0262A}"/>
              </a:ext>
            </a:extLst>
          </p:cNvPr>
          <p:cNvSpPr txBox="1">
            <a:spLocks/>
          </p:cNvSpPr>
          <p:nvPr userDrawn="1"/>
        </p:nvSpPr>
        <p:spPr>
          <a:xfrm>
            <a:off x="5742478" y="1412280"/>
            <a:ext cx="1500188" cy="749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normAutofit/>
          </a:bodyPr>
          <a:lstStyle>
            <a:lvl1pPr marL="0" marR="0" indent="0" algn="l" defTabSz="4572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313D71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/>
            <a:endParaRPr lang="fr-FR" sz="1100" b="1" dirty="0">
              <a:solidFill>
                <a:srgbClr val="6DAC16"/>
              </a:solidFill>
              <a:latin typeface="Trebuchet MS"/>
              <a:cs typeface="Trebuchet MS"/>
            </a:endParaRP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532CF2C8-13C9-4AF4-B559-2417414C197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fr-FR"/>
              <a:t>L'IDENTITE NUMERIQUE du CHERCHEUR - Quel Intérêt ?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E7B8263A-DC05-4B19-82FB-422B5CD1CB8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24">
            <a:extLst>
              <a:ext uri="{FF2B5EF4-FFF2-40B4-BE49-F238E27FC236}">
                <a16:creationId xmlns:a16="http://schemas.microsoft.com/office/drawing/2014/main" id="{DE54AA0B-A2BA-42CC-BF43-6816960E96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576388" y="1425569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Espace réservé du texte 24">
            <a:extLst>
              <a:ext uri="{FF2B5EF4-FFF2-40B4-BE49-F238E27FC236}">
                <a16:creationId xmlns:a16="http://schemas.microsoft.com/office/drawing/2014/main" id="{66B1C8D4-F341-4502-AC40-05C3001A478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660150" y="3094920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Espace réservé du texte 24">
            <a:extLst>
              <a:ext uri="{FF2B5EF4-FFF2-40B4-BE49-F238E27FC236}">
                <a16:creationId xmlns:a16="http://schemas.microsoft.com/office/drawing/2014/main" id="{072A72FA-9855-4C36-8CC8-545D8678BE6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576388" y="3094920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24">
            <a:extLst>
              <a:ext uri="{FF2B5EF4-FFF2-40B4-BE49-F238E27FC236}">
                <a16:creationId xmlns:a16="http://schemas.microsoft.com/office/drawing/2014/main" id="{3903830D-EB5C-424F-9E24-2A3BF3F72D5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660150" y="1425569"/>
            <a:ext cx="1863000" cy="7938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6352038A-EE3A-48D5-93EE-6169C7493A9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726197" y="2336350"/>
            <a:ext cx="3618548" cy="642211"/>
          </a:xfrm>
          <a:noFill/>
        </p:spPr>
        <p:txBody>
          <a:bodyPr lIns="90000" tIns="90000" rIns="90000" bIns="90000" anchor="ctr"/>
          <a:lstStyle>
            <a:lvl1pPr marL="0" indent="0" algn="ctr">
              <a:buNone/>
              <a:defRPr sz="2100" b="1" cap="all" baseline="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7412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Sous-titre et 4 idées développ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8EC064-D793-444D-86F1-49EE2AC31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A961EFA3-5281-9D47-B3F2-F43CE09028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2175" y="1117601"/>
            <a:ext cx="1838325" cy="1312863"/>
          </a:xfrm>
          <a:prstGeom prst="rect">
            <a:avLst/>
          </a:prstGeom>
        </p:spPr>
        <p:txBody>
          <a:bodyPr vert="horz" anchor="ctr"/>
          <a:lstStyle>
            <a:lvl1pPr marL="0" indent="0" algn="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None/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5A7C9C5-1C8E-9C45-BD4A-B682E4DA10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2175" y="3194255"/>
            <a:ext cx="1838325" cy="1312863"/>
          </a:xfrm>
          <a:prstGeom prst="rect">
            <a:avLst/>
          </a:prstGeom>
        </p:spPr>
        <p:txBody>
          <a:bodyPr vert="horz" anchor="ctr"/>
          <a:lstStyle>
            <a:lvl1pPr marL="0" indent="0" algn="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None/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E45B8230-2978-F846-B437-6A5A8615E4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33022" y="3194255"/>
            <a:ext cx="1790278" cy="1312863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None/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BD71160-6098-3645-9A25-7D43B59DCD7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33022" y="1114618"/>
            <a:ext cx="1790278" cy="1312863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None/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04014CE-8A90-1740-A6DD-02F8BCBC7E07}"/>
              </a:ext>
            </a:extLst>
          </p:cNvPr>
          <p:cNvCxnSpPr>
            <a:cxnSpLocks/>
          </p:cNvCxnSpPr>
          <p:nvPr userDrawn="1"/>
        </p:nvCxnSpPr>
        <p:spPr>
          <a:xfrm>
            <a:off x="2743689" y="1146826"/>
            <a:ext cx="0" cy="1179457"/>
          </a:xfrm>
          <a:prstGeom prst="line">
            <a:avLst/>
          </a:prstGeom>
          <a:noFill/>
          <a:ln w="107950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F936F1A-6C81-2444-B1F4-56F42AECD1DB}"/>
              </a:ext>
            </a:extLst>
          </p:cNvPr>
          <p:cNvCxnSpPr>
            <a:cxnSpLocks/>
          </p:cNvCxnSpPr>
          <p:nvPr userDrawn="1"/>
        </p:nvCxnSpPr>
        <p:spPr>
          <a:xfrm>
            <a:off x="6757350" y="1138514"/>
            <a:ext cx="0" cy="1179457"/>
          </a:xfrm>
          <a:prstGeom prst="line">
            <a:avLst/>
          </a:prstGeom>
          <a:noFill/>
          <a:ln w="107950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B6706CD-A96D-B94F-9B9B-2671DA871281}"/>
              </a:ext>
            </a:extLst>
          </p:cNvPr>
          <p:cNvCxnSpPr>
            <a:cxnSpLocks/>
          </p:cNvCxnSpPr>
          <p:nvPr userDrawn="1"/>
        </p:nvCxnSpPr>
        <p:spPr>
          <a:xfrm>
            <a:off x="6757350" y="3249947"/>
            <a:ext cx="0" cy="1179457"/>
          </a:xfrm>
          <a:prstGeom prst="line">
            <a:avLst/>
          </a:prstGeom>
          <a:noFill/>
          <a:ln w="107950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8C2EB8E9-0FED-1E4E-94A6-C0FF9B27779F}"/>
              </a:ext>
            </a:extLst>
          </p:cNvPr>
          <p:cNvCxnSpPr>
            <a:cxnSpLocks/>
          </p:cNvCxnSpPr>
          <p:nvPr userDrawn="1"/>
        </p:nvCxnSpPr>
        <p:spPr>
          <a:xfrm>
            <a:off x="2743689" y="3299823"/>
            <a:ext cx="0" cy="1179457"/>
          </a:xfrm>
          <a:prstGeom prst="line">
            <a:avLst/>
          </a:prstGeom>
          <a:noFill/>
          <a:ln w="107950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Espace réservé du pied de page 16">
            <a:extLst>
              <a:ext uri="{FF2B5EF4-FFF2-40B4-BE49-F238E27FC236}">
                <a16:creationId xmlns:a16="http://schemas.microsoft.com/office/drawing/2014/main" id="{AC83AA3C-3363-4E2F-BD7B-E76D73E2C2C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fr-FR"/>
              <a:t>L'IDENTITE NUMERIQUE du CHERCHEUR - Quel Intérêt ? </a:t>
            </a:r>
            <a:endParaRPr lang="fr-FR" dirty="0"/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1F4668BC-F790-432A-A1C1-3F49FEE874F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3EE5089F-CB31-4043-8849-A6847904543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969596" y="2655973"/>
            <a:ext cx="3568187" cy="300326"/>
          </a:xfrm>
          <a:solidFill>
            <a:schemeClr val="accent2"/>
          </a:solidFill>
        </p:spPr>
        <p:txBody>
          <a:bodyPr lIns="90000" tIns="90000" rIns="90000" bIns="90000" anchor="ctr"/>
          <a:lstStyle>
            <a:lvl1pPr marL="0" indent="0" algn="ctr">
              <a:buNone/>
              <a:defRPr sz="15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texte 22">
            <a:extLst>
              <a:ext uri="{FF2B5EF4-FFF2-40B4-BE49-F238E27FC236}">
                <a16:creationId xmlns:a16="http://schemas.microsoft.com/office/drawing/2014/main" id="{493C6FFC-76D5-4E6C-9342-3DCE7E2516D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962672" y="1052969"/>
            <a:ext cx="1440000" cy="1440000"/>
          </a:xfrm>
          <a:solidFill>
            <a:schemeClr val="accent3"/>
          </a:solidFill>
          <a:ln>
            <a:noFill/>
          </a:ln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22">
            <a:extLst>
              <a:ext uri="{FF2B5EF4-FFF2-40B4-BE49-F238E27FC236}">
                <a16:creationId xmlns:a16="http://schemas.microsoft.com/office/drawing/2014/main" id="{FA764495-5C11-4582-A766-8222DD4F536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105797" y="1052969"/>
            <a:ext cx="1440000" cy="1440000"/>
          </a:xfrm>
          <a:solidFill>
            <a:schemeClr val="accent3"/>
          </a:solidFill>
          <a:ln>
            <a:noFill/>
          </a:ln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Espace réservé du texte 22">
            <a:extLst>
              <a:ext uri="{FF2B5EF4-FFF2-40B4-BE49-F238E27FC236}">
                <a16:creationId xmlns:a16="http://schemas.microsoft.com/office/drawing/2014/main" id="{066890BF-A76F-4307-B112-DFCEE629901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2962672" y="3103425"/>
            <a:ext cx="1440000" cy="1440000"/>
          </a:xfrm>
          <a:solidFill>
            <a:schemeClr val="accent3"/>
          </a:solidFill>
          <a:ln>
            <a:noFill/>
          </a:ln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151300C3-9B0D-4078-8FA0-4C98BD5A4526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105797" y="3103425"/>
            <a:ext cx="1440000" cy="1440000"/>
          </a:xfrm>
          <a:solidFill>
            <a:schemeClr val="accent3"/>
          </a:solidFill>
          <a:ln>
            <a:noFill/>
          </a:ln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7862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>
            <a:extLst>
              <a:ext uri="{FF2B5EF4-FFF2-40B4-BE49-F238E27FC236}">
                <a16:creationId xmlns:a16="http://schemas.microsoft.com/office/drawing/2014/main" id="{1DF0FD03-FE41-9E40-85B7-54997E2562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5116" y="4874419"/>
            <a:ext cx="8218884" cy="2702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8251" y="338024"/>
            <a:ext cx="7749778" cy="43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 style du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2730" y="1275162"/>
            <a:ext cx="7749778" cy="326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Premier niveau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FD3BA7A-CFAF-4ADB-87BA-6404ADC71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30674" y="4869657"/>
            <a:ext cx="609183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/>
              <a:t>L'IDENTITE NUMERIQUE du CHERCHEUR - Quel Intérêt ? 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95022BD-C378-4F61-B426-0CD6A3C37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3301" y="4869657"/>
            <a:ext cx="5207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bg1"/>
                </a:solidFill>
                <a:latin typeface="+mn-lt"/>
              </a:defRPr>
            </a:lvl1pPr>
          </a:lstStyle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B252CB7-6E58-4178-AFFE-177F9CCDD3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41"/>
          <a:stretch/>
        </p:blipFill>
        <p:spPr>
          <a:xfrm>
            <a:off x="135732" y="4899935"/>
            <a:ext cx="664370" cy="2039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5" r:id="rId2"/>
    <p:sldLayoutId id="2147483780" r:id="rId3"/>
    <p:sldLayoutId id="2147483812" r:id="rId4"/>
    <p:sldLayoutId id="2147483813" r:id="rId5"/>
    <p:sldLayoutId id="2147483814" r:id="rId6"/>
    <p:sldLayoutId id="2147483777" r:id="rId7"/>
    <p:sldLayoutId id="2147483782" r:id="rId8"/>
    <p:sldLayoutId id="2147483784" r:id="rId9"/>
    <p:sldLayoutId id="2147483801" r:id="rId10"/>
    <p:sldLayoutId id="2147483778" r:id="rId11"/>
    <p:sldLayoutId id="2147483788" r:id="rId12"/>
    <p:sldLayoutId id="2147483821" r:id="rId13"/>
    <p:sldLayoutId id="2147483789" r:id="rId14"/>
    <p:sldLayoutId id="2147483790" r:id="rId15"/>
    <p:sldLayoutId id="2147483776" r:id="rId16"/>
    <p:sldLayoutId id="2147483795" r:id="rId17"/>
    <p:sldLayoutId id="2147483796" r:id="rId18"/>
    <p:sldLayoutId id="2147483797" r:id="rId19"/>
    <p:sldLayoutId id="2147483798" r:id="rId20"/>
    <p:sldLayoutId id="2147483809" r:id="rId21"/>
    <p:sldLayoutId id="2147483810" r:id="rId22"/>
    <p:sldLayoutId id="2147483811" r:id="rId23"/>
    <p:sldLayoutId id="2147483804" r:id="rId24"/>
    <p:sldLayoutId id="2147483820" r:id="rId25"/>
    <p:sldLayoutId id="2147483832" r:id="rId2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 i="0">
          <a:solidFill>
            <a:schemeClr val="accent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5pPr>
      <a:lvl6pPr marL="342866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6pPr>
      <a:lvl7pPr marL="685732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7pPr>
      <a:lvl8pPr marL="1028598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8pPr>
      <a:lvl9pPr marL="1371464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9pPr>
    </p:titleStyle>
    <p:bodyStyle>
      <a:lvl1pPr marL="132148" indent="-132148" algn="l" rtl="0" eaLnBrk="1" fontAlgn="base" hangingPunct="1">
        <a:lnSpc>
          <a:spcPct val="100000"/>
        </a:lnSpc>
        <a:spcBef>
          <a:spcPct val="100000"/>
        </a:spcBef>
        <a:spcAft>
          <a:spcPct val="0"/>
        </a:spcAft>
        <a:buClr>
          <a:schemeClr val="accent2"/>
        </a:buClr>
        <a:buSzPct val="75000"/>
        <a:buFont typeface="Arial" charset="0"/>
        <a:buChar char="▌"/>
        <a:defRPr sz="1400" b="0" i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269057" indent="-13333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Char char="§"/>
        <a:defRPr sz="1400" b="0" i="0">
          <a:solidFill>
            <a:schemeClr val="tx1"/>
          </a:solidFill>
          <a:latin typeface="Calibri" panose="020F0502020204030204" pitchFamily="34" charset="0"/>
        </a:defRPr>
      </a:lvl2pPr>
      <a:lvl3pPr marL="404773" indent="-135719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SzPct val="90000"/>
        <a:buFont typeface="Wingdings" pitchFamily="2" charset="2"/>
        <a:buChar char="§"/>
        <a:defRPr sz="1400" b="0" i="0">
          <a:solidFill>
            <a:schemeClr val="tx1"/>
          </a:solidFill>
          <a:latin typeface="Calibri" panose="020F0502020204030204" pitchFamily="34" charset="0"/>
        </a:defRPr>
      </a:lvl3pPr>
      <a:lvl4pPr marL="538109" indent="-13333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har char="–"/>
        <a:defRPr sz="1400" b="0" i="0">
          <a:solidFill>
            <a:schemeClr val="tx1"/>
          </a:solidFill>
          <a:latin typeface="Calibri" panose="020F0502020204030204" pitchFamily="34" charset="0"/>
        </a:defRPr>
      </a:lvl4pPr>
      <a:lvl5pPr marL="673827" indent="-135719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har char="»"/>
        <a:defRPr sz="1400" b="0" i="0">
          <a:solidFill>
            <a:schemeClr val="tx1"/>
          </a:solidFill>
          <a:latin typeface="Calibri" panose="020F0502020204030204" pitchFamily="34" charset="0"/>
        </a:defRPr>
      </a:lvl5pPr>
      <a:lvl6pPr marL="1753617" indent="-171434" algn="l" rtl="0" eaLnBrk="1" fontAlgn="base" hangingPunct="1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096482" indent="-171434" algn="l" rtl="0" eaLnBrk="1" fontAlgn="base" hangingPunct="1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439347" indent="-171434" algn="l" rtl="0" eaLnBrk="1" fontAlgn="base" hangingPunct="1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782214" indent="-171434" algn="l" rtl="0" eaLnBrk="1" fontAlgn="base" hangingPunct="1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0" userDrawn="1">
          <p15:clr>
            <a:srgbClr val="F26B43"/>
          </p15:clr>
        </p15:guide>
        <p15:guide id="2" pos="5432" userDrawn="1">
          <p15:clr>
            <a:srgbClr val="F26B43"/>
          </p15:clr>
        </p15:guide>
        <p15:guide id="3" orient="horz" pos="803" userDrawn="1">
          <p15:clr>
            <a:srgbClr val="F26B43"/>
          </p15:clr>
        </p15:guide>
        <p15:guide id="4" orient="horz" pos="2862" userDrawn="1">
          <p15:clr>
            <a:srgbClr val="F26B43"/>
          </p15:clr>
        </p15:guide>
        <p15:guide id="5" pos="584" userDrawn="1">
          <p15:clr>
            <a:srgbClr val="F26B43"/>
          </p15:clr>
        </p15:guide>
        <p15:guide id="6" orient="horz" pos="1620" userDrawn="1">
          <p15:clr>
            <a:srgbClr val="F26B43"/>
          </p15:clr>
        </p15:guide>
        <p15:guide id="7" pos="299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40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2" r:id="rId5"/>
    <p:sldLayoutId id="2147483827" r:id="rId6"/>
    <p:sldLayoutId id="2147483828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0">
          <a:solidFill>
            <a:srgbClr val="87B1E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5pPr>
      <a:lvl6pPr marL="342866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6pPr>
      <a:lvl7pPr marL="685732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7pPr>
      <a:lvl8pPr marL="1028598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8pPr>
      <a:lvl9pPr marL="1371464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9pPr>
    </p:titleStyle>
    <p:bodyStyle>
      <a:lvl1pPr marL="132148" indent="-132148" algn="l" rtl="0" eaLnBrk="0" fontAlgn="base" hangingPunct="0">
        <a:lnSpc>
          <a:spcPts val="1800"/>
        </a:lnSpc>
        <a:spcBef>
          <a:spcPct val="100000"/>
        </a:spcBef>
        <a:spcAft>
          <a:spcPct val="0"/>
        </a:spcAft>
        <a:buClr>
          <a:schemeClr val="tx2"/>
        </a:buClr>
        <a:buSzPct val="75000"/>
        <a:buFont typeface="Arial" charset="0"/>
        <a:buChar char="▌"/>
        <a:defRPr sz="1575" b="0" i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39300" indent="-132148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Char char="§"/>
        <a:defRPr sz="1200" b="0" i="0">
          <a:solidFill>
            <a:schemeClr val="tx1"/>
          </a:solidFill>
          <a:latin typeface="Calibri" panose="020F0502020204030204" pitchFamily="34" charset="0"/>
        </a:defRPr>
      </a:lvl2pPr>
      <a:lvl3pPr marL="798830" indent="-125004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SzPct val="90000"/>
        <a:buFont typeface="Wingdings" pitchFamily="2" charset="2"/>
        <a:buChar char="§"/>
        <a:defRPr sz="1200" b="0" i="0">
          <a:solidFill>
            <a:schemeClr val="tx1"/>
          </a:solidFill>
          <a:latin typeface="Calibri" panose="020F0502020204030204" pitchFamily="34" charset="0"/>
        </a:defRPr>
      </a:lvl3pPr>
      <a:lvl4pPr marL="1104791" indent="-171434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Char char="–"/>
        <a:defRPr sz="1200" b="0" i="0">
          <a:solidFill>
            <a:schemeClr val="tx1"/>
          </a:solidFill>
          <a:latin typeface="Calibri" panose="020F0502020204030204" pitchFamily="34" charset="0"/>
        </a:defRPr>
      </a:lvl4pPr>
      <a:lvl5pPr marL="1410751" indent="-171434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Char char="»"/>
        <a:defRPr sz="1200" b="0" i="0">
          <a:solidFill>
            <a:schemeClr val="tx1"/>
          </a:solidFill>
          <a:latin typeface="Calibri" panose="020F0502020204030204" pitchFamily="34" charset="0"/>
        </a:defRPr>
      </a:lvl5pPr>
      <a:lvl6pPr marL="1753617" indent="-171434" algn="l" rtl="0" fontAlgn="base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096482" indent="-171434" algn="l" rtl="0" fontAlgn="base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439347" indent="-171434" algn="l" rtl="0" fontAlgn="base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782214" indent="-171434" algn="l" rtl="0" fontAlgn="base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8" userDrawn="1">
          <p15:clr>
            <a:srgbClr val="F26B43"/>
          </p15:clr>
        </p15:guide>
        <p15:guide id="2" pos="311" userDrawn="1">
          <p15:clr>
            <a:srgbClr val="F26B43"/>
          </p15:clr>
        </p15:guide>
        <p15:guide id="3" pos="5414" userDrawn="1">
          <p15:clr>
            <a:srgbClr val="F26B43"/>
          </p15:clr>
        </p15:guide>
        <p15:guide id="4" orient="horz" pos="29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udrey.legendre@irsn.fr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ouvrirlascience.fr/des-identifiants-ouverts-pour-la-science-ouverte-note-dorientation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ache.media.enseignementsup-recherche.gouv.fr/file/Actus/67/2/PLAN_NATIONAL_SCIENCE_OUVERTE_978672.pdf" TargetMode="Externa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09" y="1203325"/>
            <a:ext cx="8649891" cy="3532530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BA6B3F1F-A241-47F5-BAC5-FA3ACB059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09" y="1231457"/>
            <a:ext cx="6639104" cy="938971"/>
          </a:xfrm>
        </p:spPr>
        <p:txBody>
          <a:bodyPr/>
          <a:lstStyle/>
          <a:p>
            <a:r>
              <a:rPr lang="fr-FR" dirty="0"/>
              <a:t>L’Identité numérique du chercheur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ED584CA-09A0-4213-B819-E213DB35F17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5919" y="2973319"/>
            <a:ext cx="4040188" cy="479822"/>
          </a:xfrm>
        </p:spPr>
        <p:txBody>
          <a:bodyPr/>
          <a:lstStyle/>
          <a:p>
            <a:r>
              <a:rPr lang="fr-FR" sz="2400" b="1" dirty="0"/>
              <a:t>Quel Intérêt ?</a:t>
            </a:r>
          </a:p>
        </p:txBody>
      </p:sp>
      <p:sp>
        <p:nvSpPr>
          <p:cNvPr id="2" name="Rectangle 1"/>
          <p:cNvSpPr/>
          <p:nvPr/>
        </p:nvSpPr>
        <p:spPr>
          <a:xfrm>
            <a:off x="650066" y="4898450"/>
            <a:ext cx="76026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000" dirty="0">
                <a:solidFill>
                  <a:schemeClr val="accent3"/>
                </a:solidFill>
                <a:latin typeface="Calibri" panose="020F0502020204030204" pitchFamily="34" charset="0"/>
              </a:rPr>
              <a:t>DTR/ D2MC2/SEARCH - Audrey LEGENDRE </a:t>
            </a:r>
            <a:r>
              <a:rPr lang="fr-FR" sz="1000" dirty="0">
                <a:solidFill>
                  <a:srgbClr val="283583"/>
                </a:solidFill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audrey.legendre@irsn.</a:t>
            </a:r>
            <a:r>
              <a:rPr lang="fr-FR" sz="1000" dirty="0">
                <a:solidFill>
                  <a:schemeClr val="accent3"/>
                </a:solidFill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</a:t>
            </a:r>
            <a:endParaRPr lang="fr-FR" sz="1000" dirty="0">
              <a:solidFill>
                <a:schemeClr val="accent3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EF6DBAC-3BC3-460E-9B10-6AA060BE5966}"/>
              </a:ext>
            </a:extLst>
          </p:cNvPr>
          <p:cNvSpPr txBox="1"/>
          <p:nvPr/>
        </p:nvSpPr>
        <p:spPr>
          <a:xfrm>
            <a:off x="494109" y="4481939"/>
            <a:ext cx="2335896" cy="25391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1050" b="1" dirty="0">
                <a:solidFill>
                  <a:srgbClr val="FF0000"/>
                </a:solidFill>
                <a:latin typeface="Arial"/>
                <a:cs typeface="Arial"/>
              </a:rPr>
              <a:t>Temps de lecture estimé &lt; 10 min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C210D73-8556-411B-9131-F1F589E7EEE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2443" y="4394362"/>
            <a:ext cx="280512" cy="34149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6ACFD26-C0B9-4317-B7C2-49261D3E776A}"/>
              </a:ext>
            </a:extLst>
          </p:cNvPr>
          <p:cNvSpPr txBox="1"/>
          <p:nvPr/>
        </p:nvSpPr>
        <p:spPr>
          <a:xfrm>
            <a:off x="6872224" y="4481939"/>
            <a:ext cx="22669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i="1" dirty="0">
                <a:solidFill>
                  <a:srgbClr val="FF0000"/>
                </a:solidFill>
              </a:rPr>
              <a:t>Dernière mise à jour le </a:t>
            </a:r>
            <a:fld id="{EBF33B54-BFD9-401C-B18F-C0E1BC44565B}" type="datetime1">
              <a:rPr lang="fr-FR" sz="1050" i="1" smtClean="0">
                <a:solidFill>
                  <a:srgbClr val="FF0000"/>
                </a:solidFill>
              </a:rPr>
              <a:t>11/07/2023</a:t>
            </a:fld>
            <a:endParaRPr lang="fr-FR" sz="1050" i="1" dirty="0">
              <a:solidFill>
                <a:srgbClr val="FF0000"/>
              </a:solidFill>
            </a:endParaRPr>
          </a:p>
        </p:txBody>
      </p:sp>
      <p:pic>
        <p:nvPicPr>
          <p:cNvPr id="7" name="Image 10">
            <a:extLst>
              <a:ext uri="{FF2B5EF4-FFF2-40B4-BE49-F238E27FC236}">
                <a16:creationId xmlns:a16="http://schemas.microsoft.com/office/drawing/2014/main" id="{9108FA6B-7802-F346-DA5E-DD9CD95D7D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6273" y="4806314"/>
            <a:ext cx="776969" cy="27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21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373" y="2387029"/>
            <a:ext cx="780684" cy="55261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454" y="121380"/>
            <a:ext cx="6415658" cy="441311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843" y="4406560"/>
            <a:ext cx="1478756" cy="4500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4465" y="1831306"/>
            <a:ext cx="771889" cy="51365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131579" y="2260592"/>
            <a:ext cx="5533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err="1"/>
              <a:t>idHAL</a:t>
            </a:r>
            <a:endParaRPr lang="fr-FR" sz="1050" dirty="0"/>
          </a:p>
        </p:txBody>
      </p:sp>
      <p:sp>
        <p:nvSpPr>
          <p:cNvPr id="9" name="ZoneTexte 8"/>
          <p:cNvSpPr txBox="1"/>
          <p:nvPr/>
        </p:nvSpPr>
        <p:spPr>
          <a:xfrm>
            <a:off x="8148259" y="2537517"/>
            <a:ext cx="7377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/>
              <a:t>ScopusID</a:t>
            </a:r>
            <a:endParaRPr lang="fr-FR" sz="10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6"/>
          <a:srcRect r="88630" b="94351"/>
          <a:stretch/>
        </p:blipFill>
        <p:spPr>
          <a:xfrm>
            <a:off x="76784" y="685958"/>
            <a:ext cx="969159" cy="26326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7"/>
          <a:srcRect r="82425" b="93908"/>
          <a:stretch/>
        </p:blipFill>
        <p:spPr>
          <a:xfrm>
            <a:off x="79075" y="1069132"/>
            <a:ext cx="1059204" cy="28646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7366" y="237509"/>
            <a:ext cx="314067" cy="31406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784" y="121380"/>
            <a:ext cx="655593" cy="546326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L'IDENTITE NUMERIQUE du CHERCHEUR - Quel Intérêt ? 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3E4F220-C156-46C7-9E29-BEA3947231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305" y="2233109"/>
            <a:ext cx="634181" cy="308584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13C9C908-76C6-4182-B55E-C56528DDB1DF}"/>
              </a:ext>
            </a:extLst>
          </p:cNvPr>
          <p:cNvSpPr/>
          <p:nvPr/>
        </p:nvSpPr>
        <p:spPr>
          <a:xfrm>
            <a:off x="3625532" y="1520216"/>
            <a:ext cx="1675254" cy="1667510"/>
          </a:xfrm>
          <a:prstGeom prst="ellipse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79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08FAB3-4FE8-4DD8-81DB-495908555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libri"/>
                <a:cs typeface="Calibri"/>
              </a:rPr>
              <a:t>Au quotidien, quand est-ce que mon Identifiant numérique peut m’être utile ?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0C918AE-B667-4F83-A5E8-378BF0400A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L'IDENTITE NUMERIQUE du CHERCHEUR - Quel Intérêt ?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A588E0-FA38-4490-A37F-6A41279AFC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7C2680-44A8-4215-8D55-E1B17C014AE0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117AF40-330A-4270-8EC3-892EDD0CED3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7111" y="838704"/>
            <a:ext cx="7749778" cy="3268265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Pour faciliter, 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/>
              <a:t>La mise à jour automatique de ma liste de publications</a:t>
            </a:r>
            <a:r>
              <a:rPr lang="fr-FR" dirty="0"/>
              <a:t> (pour répondre aux APP, diffuser mon CV sur des réseaux, blogs..)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/>
              <a:t>La soumission de projet de recherche </a:t>
            </a:r>
            <a:r>
              <a:rPr lang="fr-FR" dirty="0"/>
              <a:t>auprès des </a:t>
            </a:r>
            <a:r>
              <a:rPr lang="fr-FR" b="1" dirty="0"/>
              <a:t>financeurs</a:t>
            </a:r>
          </a:p>
          <a:p>
            <a:pPr marL="342900" indent="-342900">
              <a:buAutoNum type="arabicPeriod"/>
            </a:pPr>
            <a:r>
              <a:rPr lang="fr-FR" b="1" dirty="0">
                <a:latin typeface="Calibri"/>
                <a:cs typeface="Calibri"/>
              </a:rPr>
              <a:t>La demande de brevet</a:t>
            </a:r>
          </a:p>
          <a:p>
            <a:pPr marL="342900" indent="-342900">
              <a:buAutoNum type="arabicPeriod"/>
            </a:pPr>
            <a:r>
              <a:rPr lang="fr-FR" b="1" dirty="0">
                <a:latin typeface="Calibri"/>
                <a:cs typeface="Calibri"/>
              </a:rPr>
              <a:t>La soumission de mes articles </a:t>
            </a:r>
            <a:r>
              <a:rPr lang="fr-FR" dirty="0">
                <a:latin typeface="Calibri"/>
                <a:cs typeface="Calibri"/>
              </a:rPr>
              <a:t>auprès des archives </a:t>
            </a:r>
            <a:r>
              <a:rPr lang="fr-FR" dirty="0" err="1">
                <a:latin typeface="Calibri"/>
                <a:cs typeface="Calibri"/>
              </a:rPr>
              <a:t>preprint</a:t>
            </a:r>
            <a:r>
              <a:rPr lang="fr-FR" dirty="0">
                <a:latin typeface="Calibri"/>
                <a:cs typeface="Calibri"/>
              </a:rPr>
              <a:t> et des plateformes </a:t>
            </a:r>
            <a:r>
              <a:rPr lang="fr-FR" b="1" dirty="0">
                <a:latin typeface="Calibri"/>
                <a:cs typeface="Calibri"/>
              </a:rPr>
              <a:t>éditeurs</a:t>
            </a:r>
            <a:endParaRPr lang="fr-FR" b="1" dirty="0">
              <a:cs typeface="Calibri"/>
            </a:endParaRPr>
          </a:p>
          <a:p>
            <a:pPr marL="342900" indent="-342900">
              <a:buAutoNum type="arabicPeriod"/>
            </a:pPr>
            <a:r>
              <a:rPr lang="fr-FR" b="1" dirty="0">
                <a:latin typeface="Calibri"/>
                <a:cs typeface="Calibri"/>
              </a:rPr>
              <a:t>L'archivage de ma production scientifique sur des archives ouvertes (HAL)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/>
              <a:t>Le partage des données de la recherche </a:t>
            </a:r>
            <a:r>
              <a:rPr lang="fr-FR" dirty="0"/>
              <a:t>sur des </a:t>
            </a:r>
            <a:r>
              <a:rPr lang="fr-FR" b="1" dirty="0"/>
              <a:t>entrepôts ouverts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400" b="1" dirty="0">
                <a:latin typeface="Calibri"/>
                <a:cs typeface="Calibri"/>
              </a:rPr>
              <a:t>La gestion de sa visibilité numérique à travers plusieurs réseaux sans </a:t>
            </a:r>
            <a:r>
              <a:rPr lang="fr-FR" sz="1400" b="1" dirty="0" err="1">
                <a:latin typeface="Calibri"/>
                <a:cs typeface="Calibri"/>
              </a:rPr>
              <a:t>resaisir</a:t>
            </a:r>
            <a:r>
              <a:rPr lang="fr-FR" sz="1400" b="1" dirty="0">
                <a:latin typeface="Calibri"/>
                <a:cs typeface="Calibri"/>
              </a:rPr>
              <a:t> les informations </a:t>
            </a:r>
            <a:endParaRPr lang="fr-FR" b="1" dirty="0"/>
          </a:p>
        </p:txBody>
      </p:sp>
      <p:sp>
        <p:nvSpPr>
          <p:cNvPr id="8" name="Freeform 48">
            <a:extLst>
              <a:ext uri="{FF2B5EF4-FFF2-40B4-BE49-F238E27FC236}">
                <a16:creationId xmlns:a16="http://schemas.microsoft.com/office/drawing/2014/main" id="{B025C37F-4B46-4C25-A930-D430298A1B88}"/>
              </a:ext>
            </a:extLst>
          </p:cNvPr>
          <p:cNvSpPr>
            <a:spLocks noEditPoints="1"/>
          </p:cNvSpPr>
          <p:nvPr/>
        </p:nvSpPr>
        <p:spPr bwMode="auto">
          <a:xfrm>
            <a:off x="8149151" y="271999"/>
            <a:ext cx="306117" cy="564006"/>
          </a:xfrm>
          <a:custGeom>
            <a:avLst/>
            <a:gdLst>
              <a:gd name="T0" fmla="*/ 633401 w 266"/>
              <a:gd name="T1" fmla="*/ 176232 h 489"/>
              <a:gd name="T2" fmla="*/ 288591 w 266"/>
              <a:gd name="T3" fmla="*/ 176232 h 489"/>
              <a:gd name="T4" fmla="*/ 460996 w 266"/>
              <a:gd name="T5" fmla="*/ 37496 h 489"/>
              <a:gd name="T6" fmla="*/ 460996 w 266"/>
              <a:gd name="T7" fmla="*/ 314968 h 489"/>
              <a:gd name="T8" fmla="*/ 460996 w 266"/>
              <a:gd name="T9" fmla="*/ 37496 h 489"/>
              <a:gd name="T10" fmla="*/ 914495 w 266"/>
              <a:gd name="T11" fmla="*/ 1173630 h 489"/>
              <a:gd name="T12" fmla="*/ 895756 w 266"/>
              <a:gd name="T13" fmla="*/ 1098638 h 489"/>
              <a:gd name="T14" fmla="*/ 877016 w 266"/>
              <a:gd name="T15" fmla="*/ 1173630 h 489"/>
              <a:gd name="T16" fmla="*/ 794562 w 266"/>
              <a:gd name="T17" fmla="*/ 1233624 h 489"/>
              <a:gd name="T18" fmla="*/ 858276 w 266"/>
              <a:gd name="T19" fmla="*/ 1619835 h 489"/>
              <a:gd name="T20" fmla="*/ 996950 w 266"/>
              <a:gd name="T21" fmla="*/ 1556091 h 489"/>
              <a:gd name="T22" fmla="*/ 933235 w 266"/>
              <a:gd name="T23" fmla="*/ 1173630 h 489"/>
              <a:gd name="T24" fmla="*/ 933235 w 266"/>
              <a:gd name="T25" fmla="*/ 1578589 h 489"/>
              <a:gd name="T26" fmla="*/ 835789 w 266"/>
              <a:gd name="T27" fmla="*/ 1556091 h 489"/>
              <a:gd name="T28" fmla="*/ 858276 w 266"/>
              <a:gd name="T29" fmla="*/ 1211127 h 489"/>
              <a:gd name="T30" fmla="*/ 955723 w 266"/>
              <a:gd name="T31" fmla="*/ 1233624 h 489"/>
              <a:gd name="T32" fmla="*/ 843285 w 266"/>
              <a:gd name="T33" fmla="*/ 1109887 h 489"/>
              <a:gd name="T34" fmla="*/ 914495 w 266"/>
              <a:gd name="T35" fmla="*/ 1027395 h 489"/>
              <a:gd name="T36" fmla="*/ 892008 w 266"/>
              <a:gd name="T37" fmla="*/ 959902 h 489"/>
              <a:gd name="T38" fmla="*/ 460996 w 266"/>
              <a:gd name="T39" fmla="*/ 386211 h 489"/>
              <a:gd name="T40" fmla="*/ 29983 w 266"/>
              <a:gd name="T41" fmla="*/ 959902 h 489"/>
              <a:gd name="T42" fmla="*/ 7496 w 266"/>
              <a:gd name="T43" fmla="*/ 1027395 h 489"/>
              <a:gd name="T44" fmla="*/ 78707 w 266"/>
              <a:gd name="T45" fmla="*/ 1109887 h 489"/>
              <a:gd name="T46" fmla="*/ 232372 w 266"/>
              <a:gd name="T47" fmla="*/ 851163 h 489"/>
              <a:gd name="T48" fmla="*/ 153665 w 266"/>
              <a:gd name="T49" fmla="*/ 1353612 h 489"/>
              <a:gd name="T50" fmla="*/ 251111 w 266"/>
              <a:gd name="T51" fmla="*/ 1357362 h 489"/>
              <a:gd name="T52" fmla="*/ 239868 w 266"/>
              <a:gd name="T53" fmla="*/ 1762320 h 489"/>
              <a:gd name="T54" fmla="*/ 404777 w 266"/>
              <a:gd name="T55" fmla="*/ 1762320 h 489"/>
              <a:gd name="T56" fmla="*/ 468491 w 266"/>
              <a:gd name="T57" fmla="*/ 1357362 h 489"/>
              <a:gd name="T58" fmla="*/ 599669 w 266"/>
              <a:gd name="T59" fmla="*/ 1833563 h 489"/>
              <a:gd name="T60" fmla="*/ 682124 w 266"/>
              <a:gd name="T61" fmla="*/ 1762320 h 489"/>
              <a:gd name="T62" fmla="*/ 670880 w 266"/>
              <a:gd name="T63" fmla="*/ 1357362 h 489"/>
              <a:gd name="T64" fmla="*/ 772074 w 266"/>
              <a:gd name="T65" fmla="*/ 1342363 h 489"/>
              <a:gd name="T66" fmla="*/ 689619 w 266"/>
              <a:gd name="T67" fmla="*/ 851163 h 489"/>
              <a:gd name="T68" fmla="*/ 843285 w 266"/>
              <a:gd name="T69" fmla="*/ 1109887 h 489"/>
              <a:gd name="T70" fmla="*/ 663384 w 266"/>
              <a:gd name="T71" fmla="*/ 701179 h 489"/>
              <a:gd name="T72" fmla="*/ 629653 w 266"/>
              <a:gd name="T73" fmla="*/ 708678 h 489"/>
              <a:gd name="T74" fmla="*/ 652140 w 266"/>
              <a:gd name="T75" fmla="*/ 1323615 h 489"/>
              <a:gd name="T76" fmla="*/ 637148 w 266"/>
              <a:gd name="T77" fmla="*/ 1342363 h 489"/>
              <a:gd name="T78" fmla="*/ 644644 w 266"/>
              <a:gd name="T79" fmla="*/ 1694827 h 489"/>
              <a:gd name="T80" fmla="*/ 648392 w 266"/>
              <a:gd name="T81" fmla="*/ 1758571 h 489"/>
              <a:gd name="T82" fmla="*/ 599669 w 266"/>
              <a:gd name="T83" fmla="*/ 1814815 h 489"/>
              <a:gd name="T84" fmla="*/ 550946 w 266"/>
              <a:gd name="T85" fmla="*/ 1758571 h 489"/>
              <a:gd name="T86" fmla="*/ 483483 w 266"/>
              <a:gd name="T87" fmla="*/ 1323615 h 489"/>
              <a:gd name="T88" fmla="*/ 419768 w 266"/>
              <a:gd name="T89" fmla="*/ 1338614 h 489"/>
              <a:gd name="T90" fmla="*/ 322322 w 266"/>
              <a:gd name="T91" fmla="*/ 1799816 h 489"/>
              <a:gd name="T92" fmla="*/ 273599 w 266"/>
              <a:gd name="T93" fmla="*/ 1758571 h 489"/>
              <a:gd name="T94" fmla="*/ 277347 w 266"/>
              <a:gd name="T95" fmla="*/ 1694827 h 489"/>
              <a:gd name="T96" fmla="*/ 284843 w 266"/>
              <a:gd name="T97" fmla="*/ 1342363 h 489"/>
              <a:gd name="T98" fmla="*/ 269851 w 266"/>
              <a:gd name="T99" fmla="*/ 1323615 h 489"/>
              <a:gd name="T100" fmla="*/ 288591 w 266"/>
              <a:gd name="T101" fmla="*/ 708678 h 489"/>
              <a:gd name="T102" fmla="*/ 254859 w 266"/>
              <a:gd name="T103" fmla="*/ 701179 h 489"/>
              <a:gd name="T104" fmla="*/ 78707 w 266"/>
              <a:gd name="T105" fmla="*/ 1072391 h 489"/>
              <a:gd name="T106" fmla="*/ 41227 w 266"/>
              <a:gd name="T107" fmla="*/ 1034895 h 489"/>
              <a:gd name="T108" fmla="*/ 48723 w 266"/>
              <a:gd name="T109" fmla="*/ 1019896 h 489"/>
              <a:gd name="T110" fmla="*/ 221128 w 266"/>
              <a:gd name="T111" fmla="*/ 513698 h 489"/>
              <a:gd name="T112" fmla="*/ 700863 w 266"/>
              <a:gd name="T113" fmla="*/ 513698 h 489"/>
              <a:gd name="T114" fmla="*/ 873268 w 266"/>
              <a:gd name="T115" fmla="*/ 1019896 h 489"/>
              <a:gd name="T116" fmla="*/ 877016 w 266"/>
              <a:gd name="T117" fmla="*/ 1034895 h 489"/>
              <a:gd name="T118" fmla="*/ 843285 w 266"/>
              <a:gd name="T119" fmla="*/ 1072391 h 489"/>
              <a:gd name="T120" fmla="*/ 817049 w 266"/>
              <a:gd name="T121" fmla="*/ 1057392 h 48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66"/>
              <a:gd name="T184" fmla="*/ 0 h 489"/>
              <a:gd name="T185" fmla="*/ 266 w 266"/>
              <a:gd name="T186" fmla="*/ 489 h 48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66" h="489">
                <a:moveTo>
                  <a:pt x="123" y="93"/>
                </a:moveTo>
                <a:cubicBezTo>
                  <a:pt x="148" y="93"/>
                  <a:pt x="169" y="72"/>
                  <a:pt x="169" y="47"/>
                </a:cubicBezTo>
                <a:cubicBezTo>
                  <a:pt x="169" y="21"/>
                  <a:pt x="148" y="0"/>
                  <a:pt x="123" y="0"/>
                </a:cubicBezTo>
                <a:cubicBezTo>
                  <a:pt x="97" y="0"/>
                  <a:pt x="77" y="21"/>
                  <a:pt x="77" y="47"/>
                </a:cubicBezTo>
                <a:cubicBezTo>
                  <a:pt x="77" y="72"/>
                  <a:pt x="97" y="93"/>
                  <a:pt x="123" y="93"/>
                </a:cubicBezTo>
                <a:close/>
                <a:moveTo>
                  <a:pt x="123" y="10"/>
                </a:moveTo>
                <a:cubicBezTo>
                  <a:pt x="143" y="10"/>
                  <a:pt x="160" y="26"/>
                  <a:pt x="160" y="47"/>
                </a:cubicBezTo>
                <a:cubicBezTo>
                  <a:pt x="160" y="67"/>
                  <a:pt x="143" y="84"/>
                  <a:pt x="123" y="84"/>
                </a:cubicBezTo>
                <a:cubicBezTo>
                  <a:pt x="103" y="84"/>
                  <a:pt x="86" y="67"/>
                  <a:pt x="86" y="47"/>
                </a:cubicBezTo>
                <a:cubicBezTo>
                  <a:pt x="86" y="26"/>
                  <a:pt x="103" y="10"/>
                  <a:pt x="123" y="10"/>
                </a:cubicBezTo>
                <a:close/>
                <a:moveTo>
                  <a:pt x="249" y="313"/>
                </a:moveTo>
                <a:cubicBezTo>
                  <a:pt x="244" y="313"/>
                  <a:pt x="244" y="313"/>
                  <a:pt x="244" y="313"/>
                </a:cubicBezTo>
                <a:cubicBezTo>
                  <a:pt x="244" y="299"/>
                  <a:pt x="244" y="299"/>
                  <a:pt x="244" y="299"/>
                </a:cubicBezTo>
                <a:cubicBezTo>
                  <a:pt x="244" y="296"/>
                  <a:pt x="242" y="293"/>
                  <a:pt x="239" y="293"/>
                </a:cubicBezTo>
                <a:cubicBezTo>
                  <a:pt x="236" y="293"/>
                  <a:pt x="234" y="296"/>
                  <a:pt x="234" y="299"/>
                </a:cubicBezTo>
                <a:cubicBezTo>
                  <a:pt x="234" y="313"/>
                  <a:pt x="234" y="313"/>
                  <a:pt x="234" y="313"/>
                </a:cubicBezTo>
                <a:cubicBezTo>
                  <a:pt x="229" y="313"/>
                  <a:pt x="229" y="313"/>
                  <a:pt x="229" y="313"/>
                </a:cubicBezTo>
                <a:cubicBezTo>
                  <a:pt x="220" y="313"/>
                  <a:pt x="212" y="320"/>
                  <a:pt x="212" y="329"/>
                </a:cubicBezTo>
                <a:cubicBezTo>
                  <a:pt x="212" y="415"/>
                  <a:pt x="212" y="415"/>
                  <a:pt x="212" y="415"/>
                </a:cubicBezTo>
                <a:cubicBezTo>
                  <a:pt x="212" y="424"/>
                  <a:pt x="220" y="432"/>
                  <a:pt x="229" y="432"/>
                </a:cubicBezTo>
                <a:cubicBezTo>
                  <a:pt x="249" y="432"/>
                  <a:pt x="249" y="432"/>
                  <a:pt x="249" y="432"/>
                </a:cubicBezTo>
                <a:cubicBezTo>
                  <a:pt x="258" y="432"/>
                  <a:pt x="266" y="424"/>
                  <a:pt x="266" y="415"/>
                </a:cubicBezTo>
                <a:cubicBezTo>
                  <a:pt x="266" y="329"/>
                  <a:pt x="266" y="329"/>
                  <a:pt x="266" y="329"/>
                </a:cubicBezTo>
                <a:cubicBezTo>
                  <a:pt x="266" y="320"/>
                  <a:pt x="258" y="313"/>
                  <a:pt x="249" y="313"/>
                </a:cubicBezTo>
                <a:close/>
                <a:moveTo>
                  <a:pt x="255" y="415"/>
                </a:moveTo>
                <a:cubicBezTo>
                  <a:pt x="255" y="418"/>
                  <a:pt x="252" y="421"/>
                  <a:pt x="249" y="421"/>
                </a:cubicBezTo>
                <a:cubicBezTo>
                  <a:pt x="229" y="421"/>
                  <a:pt x="229" y="421"/>
                  <a:pt x="229" y="421"/>
                </a:cubicBezTo>
                <a:cubicBezTo>
                  <a:pt x="225" y="421"/>
                  <a:pt x="223" y="418"/>
                  <a:pt x="223" y="415"/>
                </a:cubicBezTo>
                <a:cubicBezTo>
                  <a:pt x="223" y="329"/>
                  <a:pt x="223" y="329"/>
                  <a:pt x="223" y="329"/>
                </a:cubicBezTo>
                <a:cubicBezTo>
                  <a:pt x="223" y="326"/>
                  <a:pt x="225" y="323"/>
                  <a:pt x="229" y="323"/>
                </a:cubicBezTo>
                <a:cubicBezTo>
                  <a:pt x="249" y="323"/>
                  <a:pt x="249" y="323"/>
                  <a:pt x="249" y="323"/>
                </a:cubicBezTo>
                <a:cubicBezTo>
                  <a:pt x="252" y="323"/>
                  <a:pt x="255" y="326"/>
                  <a:pt x="255" y="329"/>
                </a:cubicBezTo>
                <a:lnTo>
                  <a:pt x="255" y="415"/>
                </a:lnTo>
                <a:close/>
                <a:moveTo>
                  <a:pt x="225" y="296"/>
                </a:moveTo>
                <a:cubicBezTo>
                  <a:pt x="227" y="296"/>
                  <a:pt x="229" y="295"/>
                  <a:pt x="231" y="295"/>
                </a:cubicBezTo>
                <a:cubicBezTo>
                  <a:pt x="240" y="291"/>
                  <a:pt x="246" y="282"/>
                  <a:pt x="244" y="274"/>
                </a:cubicBezTo>
                <a:cubicBezTo>
                  <a:pt x="243" y="274"/>
                  <a:pt x="243" y="274"/>
                  <a:pt x="243" y="273"/>
                </a:cubicBezTo>
                <a:cubicBezTo>
                  <a:pt x="243" y="272"/>
                  <a:pt x="241" y="265"/>
                  <a:pt x="238" y="256"/>
                </a:cubicBezTo>
                <a:cubicBezTo>
                  <a:pt x="226" y="220"/>
                  <a:pt x="202" y="146"/>
                  <a:pt x="196" y="133"/>
                </a:cubicBezTo>
                <a:cubicBezTo>
                  <a:pt x="185" y="112"/>
                  <a:pt x="164" y="103"/>
                  <a:pt x="123" y="103"/>
                </a:cubicBezTo>
                <a:cubicBezTo>
                  <a:pt x="82" y="103"/>
                  <a:pt x="60" y="112"/>
                  <a:pt x="50" y="133"/>
                </a:cubicBezTo>
                <a:cubicBezTo>
                  <a:pt x="44" y="146"/>
                  <a:pt x="20" y="220"/>
                  <a:pt x="8" y="256"/>
                </a:cubicBezTo>
                <a:cubicBezTo>
                  <a:pt x="5" y="265"/>
                  <a:pt x="3" y="272"/>
                  <a:pt x="3" y="273"/>
                </a:cubicBezTo>
                <a:cubicBezTo>
                  <a:pt x="3" y="274"/>
                  <a:pt x="2" y="274"/>
                  <a:pt x="2" y="274"/>
                </a:cubicBezTo>
                <a:cubicBezTo>
                  <a:pt x="0" y="282"/>
                  <a:pt x="6" y="291"/>
                  <a:pt x="15" y="295"/>
                </a:cubicBezTo>
                <a:cubicBezTo>
                  <a:pt x="17" y="295"/>
                  <a:pt x="19" y="296"/>
                  <a:pt x="21" y="296"/>
                </a:cubicBezTo>
                <a:cubicBezTo>
                  <a:pt x="28" y="296"/>
                  <a:pt x="34" y="292"/>
                  <a:pt x="37" y="286"/>
                </a:cubicBezTo>
                <a:cubicBezTo>
                  <a:pt x="62" y="227"/>
                  <a:pt x="62" y="227"/>
                  <a:pt x="62" y="227"/>
                </a:cubicBezTo>
                <a:cubicBezTo>
                  <a:pt x="40" y="357"/>
                  <a:pt x="40" y="357"/>
                  <a:pt x="40" y="357"/>
                </a:cubicBezTo>
                <a:cubicBezTo>
                  <a:pt x="40" y="358"/>
                  <a:pt x="40" y="360"/>
                  <a:pt x="41" y="361"/>
                </a:cubicBezTo>
                <a:cubicBezTo>
                  <a:pt x="42" y="362"/>
                  <a:pt x="43" y="362"/>
                  <a:pt x="44" y="362"/>
                </a:cubicBezTo>
                <a:cubicBezTo>
                  <a:pt x="67" y="362"/>
                  <a:pt x="67" y="362"/>
                  <a:pt x="67" y="362"/>
                </a:cubicBezTo>
                <a:cubicBezTo>
                  <a:pt x="66" y="395"/>
                  <a:pt x="64" y="466"/>
                  <a:pt x="64" y="469"/>
                </a:cubicBezTo>
                <a:cubicBezTo>
                  <a:pt x="64" y="470"/>
                  <a:pt x="64" y="470"/>
                  <a:pt x="64" y="470"/>
                </a:cubicBezTo>
                <a:cubicBezTo>
                  <a:pt x="65" y="481"/>
                  <a:pt x="74" y="489"/>
                  <a:pt x="86" y="489"/>
                </a:cubicBezTo>
                <a:cubicBezTo>
                  <a:pt x="98" y="489"/>
                  <a:pt x="107" y="481"/>
                  <a:pt x="108" y="470"/>
                </a:cubicBezTo>
                <a:cubicBezTo>
                  <a:pt x="121" y="362"/>
                  <a:pt x="121" y="362"/>
                  <a:pt x="121" y="362"/>
                </a:cubicBezTo>
                <a:cubicBezTo>
                  <a:pt x="125" y="362"/>
                  <a:pt x="125" y="362"/>
                  <a:pt x="125" y="362"/>
                </a:cubicBezTo>
                <a:cubicBezTo>
                  <a:pt x="138" y="470"/>
                  <a:pt x="138" y="470"/>
                  <a:pt x="138" y="470"/>
                </a:cubicBezTo>
                <a:cubicBezTo>
                  <a:pt x="139" y="481"/>
                  <a:pt x="148" y="489"/>
                  <a:pt x="160" y="489"/>
                </a:cubicBezTo>
                <a:cubicBezTo>
                  <a:pt x="160" y="489"/>
                  <a:pt x="160" y="489"/>
                  <a:pt x="160" y="489"/>
                </a:cubicBezTo>
                <a:cubicBezTo>
                  <a:pt x="171" y="489"/>
                  <a:pt x="181" y="481"/>
                  <a:pt x="182" y="470"/>
                </a:cubicBezTo>
                <a:cubicBezTo>
                  <a:pt x="182" y="470"/>
                  <a:pt x="182" y="470"/>
                  <a:pt x="182" y="469"/>
                </a:cubicBezTo>
                <a:cubicBezTo>
                  <a:pt x="182" y="466"/>
                  <a:pt x="180" y="395"/>
                  <a:pt x="179" y="362"/>
                </a:cubicBezTo>
                <a:cubicBezTo>
                  <a:pt x="201" y="362"/>
                  <a:pt x="201" y="362"/>
                  <a:pt x="201" y="362"/>
                </a:cubicBezTo>
                <a:cubicBezTo>
                  <a:pt x="204" y="362"/>
                  <a:pt x="206" y="360"/>
                  <a:pt x="206" y="358"/>
                </a:cubicBezTo>
                <a:cubicBezTo>
                  <a:pt x="206" y="357"/>
                  <a:pt x="206" y="357"/>
                  <a:pt x="206" y="356"/>
                </a:cubicBezTo>
                <a:cubicBezTo>
                  <a:pt x="184" y="227"/>
                  <a:pt x="184" y="227"/>
                  <a:pt x="184" y="227"/>
                </a:cubicBezTo>
                <a:cubicBezTo>
                  <a:pt x="209" y="286"/>
                  <a:pt x="209" y="286"/>
                  <a:pt x="209" y="286"/>
                </a:cubicBezTo>
                <a:cubicBezTo>
                  <a:pt x="212" y="292"/>
                  <a:pt x="218" y="296"/>
                  <a:pt x="225" y="296"/>
                </a:cubicBezTo>
                <a:close/>
                <a:moveTo>
                  <a:pt x="218" y="282"/>
                </a:moveTo>
                <a:cubicBezTo>
                  <a:pt x="177" y="187"/>
                  <a:pt x="177" y="187"/>
                  <a:pt x="177" y="187"/>
                </a:cubicBezTo>
                <a:cubicBezTo>
                  <a:pt x="176" y="185"/>
                  <a:pt x="174" y="183"/>
                  <a:pt x="172" y="184"/>
                </a:cubicBezTo>
                <a:cubicBezTo>
                  <a:pt x="169" y="185"/>
                  <a:pt x="168" y="187"/>
                  <a:pt x="168" y="189"/>
                </a:cubicBezTo>
                <a:cubicBezTo>
                  <a:pt x="196" y="353"/>
                  <a:pt x="196" y="353"/>
                  <a:pt x="196" y="353"/>
                </a:cubicBezTo>
                <a:cubicBezTo>
                  <a:pt x="174" y="353"/>
                  <a:pt x="174" y="353"/>
                  <a:pt x="174" y="353"/>
                </a:cubicBezTo>
                <a:cubicBezTo>
                  <a:pt x="173" y="353"/>
                  <a:pt x="172" y="354"/>
                  <a:pt x="171" y="354"/>
                </a:cubicBezTo>
                <a:cubicBezTo>
                  <a:pt x="170" y="355"/>
                  <a:pt x="169" y="357"/>
                  <a:pt x="170" y="358"/>
                </a:cubicBezTo>
                <a:cubicBezTo>
                  <a:pt x="170" y="358"/>
                  <a:pt x="170" y="386"/>
                  <a:pt x="171" y="414"/>
                </a:cubicBezTo>
                <a:cubicBezTo>
                  <a:pt x="171" y="428"/>
                  <a:pt x="172" y="442"/>
                  <a:pt x="172" y="452"/>
                </a:cubicBezTo>
                <a:cubicBezTo>
                  <a:pt x="172" y="462"/>
                  <a:pt x="172" y="467"/>
                  <a:pt x="173" y="469"/>
                </a:cubicBezTo>
                <a:cubicBezTo>
                  <a:pt x="173" y="469"/>
                  <a:pt x="173" y="469"/>
                  <a:pt x="173" y="469"/>
                </a:cubicBezTo>
                <a:cubicBezTo>
                  <a:pt x="172" y="475"/>
                  <a:pt x="167" y="480"/>
                  <a:pt x="160" y="480"/>
                </a:cubicBezTo>
                <a:cubicBezTo>
                  <a:pt x="160" y="484"/>
                  <a:pt x="160" y="484"/>
                  <a:pt x="160" y="484"/>
                </a:cubicBezTo>
                <a:cubicBezTo>
                  <a:pt x="160" y="480"/>
                  <a:pt x="160" y="480"/>
                  <a:pt x="160" y="480"/>
                </a:cubicBezTo>
                <a:cubicBezTo>
                  <a:pt x="153" y="480"/>
                  <a:pt x="148" y="475"/>
                  <a:pt x="147" y="469"/>
                </a:cubicBezTo>
                <a:cubicBezTo>
                  <a:pt x="134" y="357"/>
                  <a:pt x="134" y="357"/>
                  <a:pt x="134" y="357"/>
                </a:cubicBezTo>
                <a:cubicBezTo>
                  <a:pt x="134" y="355"/>
                  <a:pt x="132" y="353"/>
                  <a:pt x="129" y="353"/>
                </a:cubicBezTo>
                <a:cubicBezTo>
                  <a:pt x="117" y="353"/>
                  <a:pt x="117" y="353"/>
                  <a:pt x="117" y="353"/>
                </a:cubicBezTo>
                <a:cubicBezTo>
                  <a:pt x="114" y="353"/>
                  <a:pt x="112" y="355"/>
                  <a:pt x="112" y="357"/>
                </a:cubicBezTo>
                <a:cubicBezTo>
                  <a:pt x="99" y="470"/>
                  <a:pt x="99" y="470"/>
                  <a:pt x="99" y="470"/>
                </a:cubicBezTo>
                <a:cubicBezTo>
                  <a:pt x="98" y="475"/>
                  <a:pt x="93" y="480"/>
                  <a:pt x="86" y="480"/>
                </a:cubicBezTo>
                <a:cubicBezTo>
                  <a:pt x="79" y="480"/>
                  <a:pt x="74" y="475"/>
                  <a:pt x="73" y="469"/>
                </a:cubicBezTo>
                <a:cubicBezTo>
                  <a:pt x="73" y="469"/>
                  <a:pt x="73" y="469"/>
                  <a:pt x="73" y="469"/>
                </a:cubicBezTo>
                <a:cubicBezTo>
                  <a:pt x="73" y="468"/>
                  <a:pt x="73" y="467"/>
                  <a:pt x="73" y="465"/>
                </a:cubicBezTo>
                <a:cubicBezTo>
                  <a:pt x="74" y="462"/>
                  <a:pt x="74" y="458"/>
                  <a:pt x="74" y="452"/>
                </a:cubicBezTo>
                <a:cubicBezTo>
                  <a:pt x="74" y="442"/>
                  <a:pt x="74" y="428"/>
                  <a:pt x="75" y="414"/>
                </a:cubicBezTo>
                <a:cubicBezTo>
                  <a:pt x="76" y="386"/>
                  <a:pt x="76" y="358"/>
                  <a:pt x="76" y="358"/>
                </a:cubicBezTo>
                <a:cubicBezTo>
                  <a:pt x="76" y="357"/>
                  <a:pt x="76" y="355"/>
                  <a:pt x="75" y="354"/>
                </a:cubicBezTo>
                <a:cubicBezTo>
                  <a:pt x="74" y="354"/>
                  <a:pt x="73" y="353"/>
                  <a:pt x="72" y="353"/>
                </a:cubicBezTo>
                <a:cubicBezTo>
                  <a:pt x="50" y="353"/>
                  <a:pt x="50" y="353"/>
                  <a:pt x="50" y="353"/>
                </a:cubicBezTo>
                <a:cubicBezTo>
                  <a:pt x="77" y="189"/>
                  <a:pt x="77" y="189"/>
                  <a:pt x="77" y="189"/>
                </a:cubicBezTo>
                <a:cubicBezTo>
                  <a:pt x="78" y="187"/>
                  <a:pt x="76" y="185"/>
                  <a:pt x="74" y="184"/>
                </a:cubicBezTo>
                <a:cubicBezTo>
                  <a:pt x="72" y="183"/>
                  <a:pt x="69" y="185"/>
                  <a:pt x="68" y="187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27" y="285"/>
                  <a:pt x="24" y="286"/>
                  <a:pt x="21" y="286"/>
                </a:cubicBezTo>
                <a:cubicBezTo>
                  <a:pt x="20" y="286"/>
                  <a:pt x="19" y="286"/>
                  <a:pt x="18" y="286"/>
                </a:cubicBezTo>
                <a:cubicBezTo>
                  <a:pt x="13" y="284"/>
                  <a:pt x="11" y="280"/>
                  <a:pt x="11" y="276"/>
                </a:cubicBezTo>
                <a:cubicBezTo>
                  <a:pt x="11" y="276"/>
                  <a:pt x="11" y="276"/>
                  <a:pt x="11" y="276"/>
                </a:cubicBezTo>
                <a:cubicBezTo>
                  <a:pt x="12" y="275"/>
                  <a:pt x="12" y="274"/>
                  <a:pt x="13" y="272"/>
                </a:cubicBezTo>
                <a:cubicBezTo>
                  <a:pt x="14" y="269"/>
                  <a:pt x="15" y="264"/>
                  <a:pt x="17" y="259"/>
                </a:cubicBezTo>
                <a:cubicBezTo>
                  <a:pt x="28" y="226"/>
                  <a:pt x="53" y="149"/>
                  <a:pt x="59" y="137"/>
                </a:cubicBezTo>
                <a:cubicBezTo>
                  <a:pt x="65" y="125"/>
                  <a:pt x="77" y="113"/>
                  <a:pt x="123" y="113"/>
                </a:cubicBezTo>
                <a:cubicBezTo>
                  <a:pt x="169" y="113"/>
                  <a:pt x="181" y="125"/>
                  <a:pt x="187" y="137"/>
                </a:cubicBezTo>
                <a:cubicBezTo>
                  <a:pt x="193" y="149"/>
                  <a:pt x="218" y="226"/>
                  <a:pt x="229" y="259"/>
                </a:cubicBezTo>
                <a:cubicBezTo>
                  <a:pt x="230" y="264"/>
                  <a:pt x="232" y="269"/>
                  <a:pt x="233" y="272"/>
                </a:cubicBezTo>
                <a:cubicBezTo>
                  <a:pt x="234" y="274"/>
                  <a:pt x="234" y="275"/>
                  <a:pt x="234" y="276"/>
                </a:cubicBezTo>
                <a:cubicBezTo>
                  <a:pt x="234" y="276"/>
                  <a:pt x="234" y="276"/>
                  <a:pt x="234" y="276"/>
                </a:cubicBezTo>
                <a:cubicBezTo>
                  <a:pt x="235" y="280"/>
                  <a:pt x="233" y="284"/>
                  <a:pt x="228" y="286"/>
                </a:cubicBezTo>
                <a:cubicBezTo>
                  <a:pt x="227" y="286"/>
                  <a:pt x="226" y="286"/>
                  <a:pt x="225" y="286"/>
                </a:cubicBezTo>
                <a:cubicBezTo>
                  <a:pt x="225" y="286"/>
                  <a:pt x="225" y="286"/>
                  <a:pt x="225" y="286"/>
                </a:cubicBezTo>
                <a:cubicBezTo>
                  <a:pt x="222" y="286"/>
                  <a:pt x="219" y="285"/>
                  <a:pt x="218" y="282"/>
                </a:cubicBezTo>
                <a:close/>
              </a:path>
            </a:pathLst>
          </a:custGeom>
          <a:solidFill>
            <a:srgbClr val="88B1E3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9" name="Freeform 49">
            <a:extLst>
              <a:ext uri="{FF2B5EF4-FFF2-40B4-BE49-F238E27FC236}">
                <a16:creationId xmlns:a16="http://schemas.microsoft.com/office/drawing/2014/main" id="{06B2E7B6-225A-48A6-9AFF-828885E7CD54}"/>
              </a:ext>
            </a:extLst>
          </p:cNvPr>
          <p:cNvSpPr>
            <a:spLocks noEditPoints="1"/>
          </p:cNvSpPr>
          <p:nvPr/>
        </p:nvSpPr>
        <p:spPr bwMode="auto">
          <a:xfrm>
            <a:off x="8513309" y="271999"/>
            <a:ext cx="300315" cy="564006"/>
          </a:xfrm>
          <a:custGeom>
            <a:avLst/>
            <a:gdLst>
              <a:gd name="T0" fmla="*/ 634603 w 260"/>
              <a:gd name="T1" fmla="*/ 172482 h 489"/>
              <a:gd name="T2" fmla="*/ 289139 w 260"/>
              <a:gd name="T3" fmla="*/ 172482 h 489"/>
              <a:gd name="T4" fmla="*/ 461871 w 260"/>
              <a:gd name="T5" fmla="*/ 37496 h 489"/>
              <a:gd name="T6" fmla="*/ 461871 w 260"/>
              <a:gd name="T7" fmla="*/ 311218 h 489"/>
              <a:gd name="T8" fmla="*/ 461871 w 260"/>
              <a:gd name="T9" fmla="*/ 37496 h 489"/>
              <a:gd name="T10" fmla="*/ 784805 w 260"/>
              <a:gd name="T11" fmla="*/ 1072391 h 489"/>
              <a:gd name="T12" fmla="*/ 871171 w 260"/>
              <a:gd name="T13" fmla="*/ 1106137 h 489"/>
              <a:gd name="T14" fmla="*/ 916232 w 260"/>
              <a:gd name="T15" fmla="*/ 1027395 h 489"/>
              <a:gd name="T16" fmla="*/ 735990 w 260"/>
              <a:gd name="T17" fmla="*/ 498699 h 489"/>
              <a:gd name="T18" fmla="*/ 191508 w 260"/>
              <a:gd name="T19" fmla="*/ 498699 h 489"/>
              <a:gd name="T20" fmla="*/ 11265 w 260"/>
              <a:gd name="T21" fmla="*/ 1027395 h 489"/>
              <a:gd name="T22" fmla="*/ 56326 w 260"/>
              <a:gd name="T23" fmla="*/ 1106137 h 489"/>
              <a:gd name="T24" fmla="*/ 138937 w 260"/>
              <a:gd name="T25" fmla="*/ 1072391 h 489"/>
              <a:gd name="T26" fmla="*/ 240323 w 260"/>
              <a:gd name="T27" fmla="*/ 1762320 h 489"/>
              <a:gd name="T28" fmla="*/ 322934 w 260"/>
              <a:gd name="T29" fmla="*/ 1833563 h 489"/>
              <a:gd name="T30" fmla="*/ 461871 w 260"/>
              <a:gd name="T31" fmla="*/ 1293618 h 489"/>
              <a:gd name="T32" fmla="*/ 600808 w 260"/>
              <a:gd name="T33" fmla="*/ 1833563 h 489"/>
              <a:gd name="T34" fmla="*/ 683419 w 260"/>
              <a:gd name="T35" fmla="*/ 1766070 h 489"/>
              <a:gd name="T36" fmla="*/ 660889 w 260"/>
              <a:gd name="T37" fmla="*/ 794919 h 489"/>
              <a:gd name="T38" fmla="*/ 634603 w 260"/>
              <a:gd name="T39" fmla="*/ 689930 h 489"/>
              <a:gd name="T40" fmla="*/ 634603 w 260"/>
              <a:gd name="T41" fmla="*/ 1237374 h 489"/>
              <a:gd name="T42" fmla="*/ 645869 w 260"/>
              <a:gd name="T43" fmla="*/ 1717325 h 489"/>
              <a:gd name="T44" fmla="*/ 649624 w 260"/>
              <a:gd name="T45" fmla="*/ 1762320 h 489"/>
              <a:gd name="T46" fmla="*/ 600808 w 260"/>
              <a:gd name="T47" fmla="*/ 1818565 h 489"/>
              <a:gd name="T48" fmla="*/ 551992 w 260"/>
              <a:gd name="T49" fmla="*/ 1762320 h 489"/>
              <a:gd name="T50" fmla="*/ 461871 w 260"/>
              <a:gd name="T51" fmla="*/ 1124885 h 489"/>
              <a:gd name="T52" fmla="*/ 371750 w 260"/>
              <a:gd name="T53" fmla="*/ 1762320 h 489"/>
              <a:gd name="T54" fmla="*/ 277874 w 260"/>
              <a:gd name="T55" fmla="*/ 1762320 h 489"/>
              <a:gd name="T56" fmla="*/ 277874 w 260"/>
              <a:gd name="T57" fmla="*/ 1717325 h 489"/>
              <a:gd name="T58" fmla="*/ 289139 w 260"/>
              <a:gd name="T59" fmla="*/ 1237374 h 489"/>
              <a:gd name="T60" fmla="*/ 289139 w 260"/>
              <a:gd name="T61" fmla="*/ 689930 h 489"/>
              <a:gd name="T62" fmla="*/ 105141 w 260"/>
              <a:gd name="T63" fmla="*/ 1057392 h 489"/>
              <a:gd name="T64" fmla="*/ 67591 w 260"/>
              <a:gd name="T65" fmla="*/ 1072391 h 489"/>
              <a:gd name="T66" fmla="*/ 45061 w 260"/>
              <a:gd name="T67" fmla="*/ 1038644 h 489"/>
              <a:gd name="T68" fmla="*/ 63836 w 260"/>
              <a:gd name="T69" fmla="*/ 974901 h 489"/>
              <a:gd name="T70" fmla="*/ 461871 w 260"/>
              <a:gd name="T71" fmla="*/ 423707 h 489"/>
              <a:gd name="T72" fmla="*/ 859906 w 260"/>
              <a:gd name="T73" fmla="*/ 974901 h 489"/>
              <a:gd name="T74" fmla="*/ 882437 w 260"/>
              <a:gd name="T75" fmla="*/ 1038644 h 489"/>
              <a:gd name="T76" fmla="*/ 859906 w 260"/>
              <a:gd name="T77" fmla="*/ 1072391 h 489"/>
              <a:gd name="T78" fmla="*/ 818601 w 260"/>
              <a:gd name="T79" fmla="*/ 1057392 h 489"/>
              <a:gd name="T80" fmla="*/ 916232 w 260"/>
              <a:gd name="T81" fmla="*/ 1207377 h 489"/>
              <a:gd name="T82" fmla="*/ 897457 w 260"/>
              <a:gd name="T83" fmla="*/ 1154882 h 489"/>
              <a:gd name="T84" fmla="*/ 856151 w 260"/>
              <a:gd name="T85" fmla="*/ 1154882 h 489"/>
              <a:gd name="T86" fmla="*/ 837376 w 260"/>
              <a:gd name="T87" fmla="*/ 1207377 h 489"/>
              <a:gd name="T88" fmla="*/ 773540 w 260"/>
              <a:gd name="T89" fmla="*/ 1589838 h 489"/>
              <a:gd name="T90" fmla="*/ 916232 w 260"/>
              <a:gd name="T91" fmla="*/ 1653581 h 489"/>
              <a:gd name="T92" fmla="*/ 976313 w 260"/>
              <a:gd name="T93" fmla="*/ 1267371 h 489"/>
              <a:gd name="T94" fmla="*/ 935007 w 260"/>
              <a:gd name="T95" fmla="*/ 1589838 h 489"/>
              <a:gd name="T96" fmla="*/ 837376 w 260"/>
              <a:gd name="T97" fmla="*/ 1612336 h 489"/>
              <a:gd name="T98" fmla="*/ 814846 w 260"/>
              <a:gd name="T99" fmla="*/ 1267371 h 489"/>
              <a:gd name="T100" fmla="*/ 916232 w 260"/>
              <a:gd name="T101" fmla="*/ 1244873 h 489"/>
              <a:gd name="T102" fmla="*/ 935007 w 260"/>
              <a:gd name="T103" fmla="*/ 1589838 h 48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60"/>
              <a:gd name="T157" fmla="*/ 0 h 489"/>
              <a:gd name="T158" fmla="*/ 260 w 260"/>
              <a:gd name="T159" fmla="*/ 489 h 48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60" h="489">
                <a:moveTo>
                  <a:pt x="123" y="93"/>
                </a:moveTo>
                <a:cubicBezTo>
                  <a:pt x="149" y="93"/>
                  <a:pt x="169" y="72"/>
                  <a:pt x="169" y="46"/>
                </a:cubicBezTo>
                <a:cubicBezTo>
                  <a:pt x="169" y="21"/>
                  <a:pt x="149" y="0"/>
                  <a:pt x="123" y="0"/>
                </a:cubicBezTo>
                <a:cubicBezTo>
                  <a:pt x="98" y="0"/>
                  <a:pt x="77" y="21"/>
                  <a:pt x="77" y="46"/>
                </a:cubicBezTo>
                <a:cubicBezTo>
                  <a:pt x="77" y="72"/>
                  <a:pt x="98" y="93"/>
                  <a:pt x="123" y="93"/>
                </a:cubicBezTo>
                <a:close/>
                <a:moveTo>
                  <a:pt x="123" y="10"/>
                </a:moveTo>
                <a:cubicBezTo>
                  <a:pt x="144" y="10"/>
                  <a:pt x="160" y="26"/>
                  <a:pt x="160" y="46"/>
                </a:cubicBezTo>
                <a:cubicBezTo>
                  <a:pt x="160" y="67"/>
                  <a:pt x="144" y="83"/>
                  <a:pt x="123" y="83"/>
                </a:cubicBezTo>
                <a:cubicBezTo>
                  <a:pt x="103" y="83"/>
                  <a:pt x="86" y="67"/>
                  <a:pt x="86" y="46"/>
                </a:cubicBezTo>
                <a:cubicBezTo>
                  <a:pt x="86" y="26"/>
                  <a:pt x="103" y="10"/>
                  <a:pt x="123" y="10"/>
                </a:cubicBezTo>
                <a:close/>
                <a:moveTo>
                  <a:pt x="176" y="212"/>
                </a:moveTo>
                <a:cubicBezTo>
                  <a:pt x="209" y="286"/>
                  <a:pt x="209" y="286"/>
                  <a:pt x="209" y="286"/>
                </a:cubicBezTo>
                <a:cubicBezTo>
                  <a:pt x="212" y="292"/>
                  <a:pt x="218" y="296"/>
                  <a:pt x="225" y="296"/>
                </a:cubicBezTo>
                <a:cubicBezTo>
                  <a:pt x="227" y="296"/>
                  <a:pt x="230" y="296"/>
                  <a:pt x="232" y="295"/>
                </a:cubicBezTo>
                <a:cubicBezTo>
                  <a:pt x="241" y="292"/>
                  <a:pt x="246" y="283"/>
                  <a:pt x="244" y="274"/>
                </a:cubicBezTo>
                <a:cubicBezTo>
                  <a:pt x="244" y="274"/>
                  <a:pt x="244" y="274"/>
                  <a:pt x="244" y="274"/>
                </a:cubicBezTo>
                <a:cubicBezTo>
                  <a:pt x="243" y="273"/>
                  <a:pt x="241" y="266"/>
                  <a:pt x="238" y="257"/>
                </a:cubicBezTo>
                <a:cubicBezTo>
                  <a:pt x="226" y="221"/>
                  <a:pt x="202" y="146"/>
                  <a:pt x="196" y="133"/>
                </a:cubicBezTo>
                <a:cubicBezTo>
                  <a:pt x="186" y="112"/>
                  <a:pt x="164" y="104"/>
                  <a:pt x="123" y="104"/>
                </a:cubicBezTo>
                <a:cubicBezTo>
                  <a:pt x="82" y="104"/>
                  <a:pt x="61" y="112"/>
                  <a:pt x="51" y="133"/>
                </a:cubicBezTo>
                <a:cubicBezTo>
                  <a:pt x="44" y="146"/>
                  <a:pt x="20" y="221"/>
                  <a:pt x="8" y="257"/>
                </a:cubicBezTo>
                <a:cubicBezTo>
                  <a:pt x="6" y="265"/>
                  <a:pt x="3" y="273"/>
                  <a:pt x="3" y="274"/>
                </a:cubicBezTo>
                <a:cubicBezTo>
                  <a:pt x="3" y="274"/>
                  <a:pt x="3" y="274"/>
                  <a:pt x="3" y="274"/>
                </a:cubicBezTo>
                <a:cubicBezTo>
                  <a:pt x="0" y="283"/>
                  <a:pt x="6" y="292"/>
                  <a:pt x="15" y="295"/>
                </a:cubicBezTo>
                <a:cubicBezTo>
                  <a:pt x="17" y="296"/>
                  <a:pt x="19" y="296"/>
                  <a:pt x="21" y="296"/>
                </a:cubicBezTo>
                <a:cubicBezTo>
                  <a:pt x="28" y="296"/>
                  <a:pt x="34" y="292"/>
                  <a:pt x="37" y="286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68" y="310"/>
                  <a:pt x="65" y="463"/>
                  <a:pt x="64" y="470"/>
                </a:cubicBezTo>
                <a:cubicBezTo>
                  <a:pt x="64" y="470"/>
                  <a:pt x="64" y="470"/>
                  <a:pt x="64" y="471"/>
                </a:cubicBezTo>
                <a:cubicBezTo>
                  <a:pt x="65" y="481"/>
                  <a:pt x="75" y="489"/>
                  <a:pt x="86" y="489"/>
                </a:cubicBezTo>
                <a:cubicBezTo>
                  <a:pt x="98" y="489"/>
                  <a:pt x="108" y="481"/>
                  <a:pt x="108" y="471"/>
                </a:cubicBezTo>
                <a:cubicBezTo>
                  <a:pt x="123" y="345"/>
                  <a:pt x="123" y="345"/>
                  <a:pt x="123" y="345"/>
                </a:cubicBezTo>
                <a:cubicBezTo>
                  <a:pt x="138" y="471"/>
                  <a:pt x="138" y="471"/>
                  <a:pt x="138" y="471"/>
                </a:cubicBezTo>
                <a:cubicBezTo>
                  <a:pt x="139" y="481"/>
                  <a:pt x="149" y="489"/>
                  <a:pt x="160" y="489"/>
                </a:cubicBezTo>
                <a:cubicBezTo>
                  <a:pt x="160" y="489"/>
                  <a:pt x="160" y="489"/>
                  <a:pt x="160" y="489"/>
                </a:cubicBezTo>
                <a:cubicBezTo>
                  <a:pt x="172" y="489"/>
                  <a:pt x="181" y="481"/>
                  <a:pt x="182" y="471"/>
                </a:cubicBezTo>
                <a:cubicBezTo>
                  <a:pt x="182" y="470"/>
                  <a:pt x="182" y="470"/>
                  <a:pt x="182" y="470"/>
                </a:cubicBezTo>
                <a:cubicBezTo>
                  <a:pt x="182" y="463"/>
                  <a:pt x="178" y="310"/>
                  <a:pt x="176" y="212"/>
                </a:cubicBezTo>
                <a:close/>
                <a:moveTo>
                  <a:pt x="175" y="187"/>
                </a:moveTo>
                <a:cubicBezTo>
                  <a:pt x="174" y="185"/>
                  <a:pt x="172" y="184"/>
                  <a:pt x="169" y="184"/>
                </a:cubicBezTo>
                <a:cubicBezTo>
                  <a:pt x="167" y="185"/>
                  <a:pt x="166" y="187"/>
                  <a:pt x="166" y="189"/>
                </a:cubicBezTo>
                <a:cubicBezTo>
                  <a:pt x="166" y="189"/>
                  <a:pt x="167" y="259"/>
                  <a:pt x="169" y="330"/>
                </a:cubicBezTo>
                <a:cubicBezTo>
                  <a:pt x="170" y="365"/>
                  <a:pt x="171" y="400"/>
                  <a:pt x="172" y="426"/>
                </a:cubicBezTo>
                <a:cubicBezTo>
                  <a:pt x="172" y="439"/>
                  <a:pt x="172" y="450"/>
                  <a:pt x="172" y="458"/>
                </a:cubicBezTo>
                <a:cubicBezTo>
                  <a:pt x="173" y="464"/>
                  <a:pt x="173" y="468"/>
                  <a:pt x="173" y="470"/>
                </a:cubicBezTo>
                <a:cubicBezTo>
                  <a:pt x="173" y="470"/>
                  <a:pt x="173" y="470"/>
                  <a:pt x="173" y="470"/>
                </a:cubicBezTo>
                <a:cubicBezTo>
                  <a:pt x="172" y="475"/>
                  <a:pt x="167" y="480"/>
                  <a:pt x="160" y="480"/>
                </a:cubicBezTo>
                <a:cubicBezTo>
                  <a:pt x="160" y="485"/>
                  <a:pt x="160" y="485"/>
                  <a:pt x="160" y="485"/>
                </a:cubicBezTo>
                <a:cubicBezTo>
                  <a:pt x="160" y="480"/>
                  <a:pt x="160" y="480"/>
                  <a:pt x="160" y="480"/>
                </a:cubicBezTo>
                <a:cubicBezTo>
                  <a:pt x="153" y="480"/>
                  <a:pt x="148" y="476"/>
                  <a:pt x="147" y="470"/>
                </a:cubicBezTo>
                <a:cubicBezTo>
                  <a:pt x="128" y="305"/>
                  <a:pt x="128" y="305"/>
                  <a:pt x="128" y="305"/>
                </a:cubicBezTo>
                <a:cubicBezTo>
                  <a:pt x="128" y="302"/>
                  <a:pt x="126" y="300"/>
                  <a:pt x="123" y="300"/>
                </a:cubicBezTo>
                <a:cubicBezTo>
                  <a:pt x="121" y="300"/>
                  <a:pt x="119" y="302"/>
                  <a:pt x="119" y="305"/>
                </a:cubicBezTo>
                <a:cubicBezTo>
                  <a:pt x="99" y="470"/>
                  <a:pt x="99" y="470"/>
                  <a:pt x="99" y="470"/>
                </a:cubicBezTo>
                <a:cubicBezTo>
                  <a:pt x="99" y="476"/>
                  <a:pt x="93" y="480"/>
                  <a:pt x="86" y="480"/>
                </a:cubicBezTo>
                <a:cubicBezTo>
                  <a:pt x="80" y="480"/>
                  <a:pt x="74" y="475"/>
                  <a:pt x="74" y="470"/>
                </a:cubicBezTo>
                <a:cubicBezTo>
                  <a:pt x="74" y="469"/>
                  <a:pt x="74" y="468"/>
                  <a:pt x="74" y="467"/>
                </a:cubicBezTo>
                <a:cubicBezTo>
                  <a:pt x="74" y="465"/>
                  <a:pt x="74" y="462"/>
                  <a:pt x="74" y="458"/>
                </a:cubicBezTo>
                <a:cubicBezTo>
                  <a:pt x="74" y="451"/>
                  <a:pt x="74" y="440"/>
                  <a:pt x="75" y="426"/>
                </a:cubicBezTo>
                <a:cubicBezTo>
                  <a:pt x="75" y="400"/>
                  <a:pt x="76" y="365"/>
                  <a:pt x="77" y="330"/>
                </a:cubicBezTo>
                <a:cubicBezTo>
                  <a:pt x="79" y="259"/>
                  <a:pt x="81" y="189"/>
                  <a:pt x="81" y="189"/>
                </a:cubicBezTo>
                <a:cubicBezTo>
                  <a:pt x="81" y="187"/>
                  <a:pt x="79" y="185"/>
                  <a:pt x="77" y="184"/>
                </a:cubicBezTo>
                <a:cubicBezTo>
                  <a:pt x="75" y="184"/>
                  <a:pt x="73" y="185"/>
                  <a:pt x="72" y="187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27" y="285"/>
                  <a:pt x="25" y="287"/>
                  <a:pt x="21" y="287"/>
                </a:cubicBezTo>
                <a:cubicBezTo>
                  <a:pt x="20" y="287"/>
                  <a:pt x="19" y="286"/>
                  <a:pt x="18" y="286"/>
                </a:cubicBezTo>
                <a:cubicBezTo>
                  <a:pt x="14" y="285"/>
                  <a:pt x="11" y="280"/>
                  <a:pt x="12" y="277"/>
                </a:cubicBezTo>
                <a:cubicBezTo>
                  <a:pt x="12" y="277"/>
                  <a:pt x="12" y="277"/>
                  <a:pt x="12" y="277"/>
                </a:cubicBezTo>
                <a:cubicBezTo>
                  <a:pt x="12" y="276"/>
                  <a:pt x="13" y="274"/>
                  <a:pt x="13" y="272"/>
                </a:cubicBezTo>
                <a:cubicBezTo>
                  <a:pt x="14" y="269"/>
                  <a:pt x="16" y="265"/>
                  <a:pt x="17" y="260"/>
                </a:cubicBezTo>
                <a:cubicBezTo>
                  <a:pt x="28" y="227"/>
                  <a:pt x="53" y="150"/>
                  <a:pt x="59" y="137"/>
                </a:cubicBezTo>
                <a:cubicBezTo>
                  <a:pt x="65" y="125"/>
                  <a:pt x="77" y="113"/>
                  <a:pt x="123" y="113"/>
                </a:cubicBezTo>
                <a:cubicBezTo>
                  <a:pt x="169" y="113"/>
                  <a:pt x="182" y="125"/>
                  <a:pt x="187" y="137"/>
                </a:cubicBezTo>
                <a:cubicBezTo>
                  <a:pt x="193" y="150"/>
                  <a:pt x="218" y="227"/>
                  <a:pt x="229" y="260"/>
                </a:cubicBezTo>
                <a:cubicBezTo>
                  <a:pt x="231" y="265"/>
                  <a:pt x="232" y="269"/>
                  <a:pt x="233" y="272"/>
                </a:cubicBezTo>
                <a:cubicBezTo>
                  <a:pt x="234" y="274"/>
                  <a:pt x="234" y="276"/>
                  <a:pt x="235" y="277"/>
                </a:cubicBezTo>
                <a:cubicBezTo>
                  <a:pt x="235" y="277"/>
                  <a:pt x="235" y="277"/>
                  <a:pt x="235" y="277"/>
                </a:cubicBezTo>
                <a:cubicBezTo>
                  <a:pt x="236" y="280"/>
                  <a:pt x="233" y="285"/>
                  <a:pt x="229" y="286"/>
                </a:cubicBezTo>
                <a:cubicBezTo>
                  <a:pt x="227" y="286"/>
                  <a:pt x="226" y="287"/>
                  <a:pt x="225" y="287"/>
                </a:cubicBezTo>
                <a:cubicBezTo>
                  <a:pt x="222" y="287"/>
                  <a:pt x="219" y="285"/>
                  <a:pt x="218" y="282"/>
                </a:cubicBezTo>
                <a:lnTo>
                  <a:pt x="175" y="187"/>
                </a:lnTo>
                <a:close/>
                <a:moveTo>
                  <a:pt x="244" y="322"/>
                </a:moveTo>
                <a:cubicBezTo>
                  <a:pt x="239" y="322"/>
                  <a:pt x="239" y="322"/>
                  <a:pt x="239" y="322"/>
                </a:cubicBezTo>
                <a:cubicBezTo>
                  <a:pt x="239" y="308"/>
                  <a:pt x="239" y="308"/>
                  <a:pt x="239" y="308"/>
                </a:cubicBezTo>
                <a:cubicBezTo>
                  <a:pt x="239" y="305"/>
                  <a:pt x="236" y="302"/>
                  <a:pt x="233" y="302"/>
                </a:cubicBezTo>
                <a:cubicBezTo>
                  <a:pt x="230" y="302"/>
                  <a:pt x="228" y="305"/>
                  <a:pt x="228" y="308"/>
                </a:cubicBezTo>
                <a:cubicBezTo>
                  <a:pt x="228" y="322"/>
                  <a:pt x="228" y="322"/>
                  <a:pt x="228" y="322"/>
                </a:cubicBezTo>
                <a:cubicBezTo>
                  <a:pt x="223" y="322"/>
                  <a:pt x="223" y="322"/>
                  <a:pt x="223" y="322"/>
                </a:cubicBezTo>
                <a:cubicBezTo>
                  <a:pt x="214" y="322"/>
                  <a:pt x="206" y="329"/>
                  <a:pt x="206" y="338"/>
                </a:cubicBezTo>
                <a:cubicBezTo>
                  <a:pt x="206" y="424"/>
                  <a:pt x="206" y="424"/>
                  <a:pt x="206" y="424"/>
                </a:cubicBezTo>
                <a:cubicBezTo>
                  <a:pt x="206" y="433"/>
                  <a:pt x="214" y="441"/>
                  <a:pt x="223" y="441"/>
                </a:cubicBezTo>
                <a:cubicBezTo>
                  <a:pt x="244" y="441"/>
                  <a:pt x="244" y="441"/>
                  <a:pt x="244" y="441"/>
                </a:cubicBezTo>
                <a:cubicBezTo>
                  <a:pt x="253" y="441"/>
                  <a:pt x="260" y="433"/>
                  <a:pt x="260" y="424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29"/>
                  <a:pt x="253" y="322"/>
                  <a:pt x="244" y="322"/>
                </a:cubicBezTo>
                <a:close/>
                <a:moveTo>
                  <a:pt x="249" y="424"/>
                </a:moveTo>
                <a:cubicBezTo>
                  <a:pt x="249" y="427"/>
                  <a:pt x="247" y="430"/>
                  <a:pt x="244" y="430"/>
                </a:cubicBezTo>
                <a:cubicBezTo>
                  <a:pt x="223" y="430"/>
                  <a:pt x="223" y="430"/>
                  <a:pt x="223" y="430"/>
                </a:cubicBezTo>
                <a:cubicBezTo>
                  <a:pt x="220" y="430"/>
                  <a:pt x="217" y="427"/>
                  <a:pt x="217" y="424"/>
                </a:cubicBezTo>
                <a:cubicBezTo>
                  <a:pt x="217" y="338"/>
                  <a:pt x="217" y="338"/>
                  <a:pt x="217" y="338"/>
                </a:cubicBezTo>
                <a:cubicBezTo>
                  <a:pt x="217" y="335"/>
                  <a:pt x="220" y="332"/>
                  <a:pt x="223" y="332"/>
                </a:cubicBezTo>
                <a:cubicBezTo>
                  <a:pt x="244" y="332"/>
                  <a:pt x="244" y="332"/>
                  <a:pt x="244" y="332"/>
                </a:cubicBezTo>
                <a:cubicBezTo>
                  <a:pt x="247" y="332"/>
                  <a:pt x="249" y="335"/>
                  <a:pt x="249" y="338"/>
                </a:cubicBezTo>
                <a:lnTo>
                  <a:pt x="249" y="424"/>
                </a:lnTo>
                <a:close/>
              </a:path>
            </a:pathLst>
          </a:custGeom>
          <a:solidFill>
            <a:srgbClr val="88B1E3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9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8A44FC-E81A-4D34-B39C-994B0A80B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libri"/>
                <a:cs typeface="Calibri"/>
              </a:rPr>
              <a:t>La maîtrise des identifiants numériques est aussi un enjeu pour l’IRSN et ses financeurs et évaluateurs, elle permet de :</a:t>
            </a:r>
            <a:endParaRPr lang="fr-FR" dirty="0">
              <a:cs typeface="Calibri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B25C8BC-D97C-4C70-B838-D8378A4255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L'IDENTITE NUMERIQUE du CHERCHEUR - Quel Intérêt ? 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279BFE-87E1-4181-9014-E22BBCE0B5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40B1924-C344-42AF-B742-9B69D139993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132080" indent="-132080"/>
            <a:r>
              <a:rPr lang="fr-FR" dirty="0"/>
              <a:t>Disposer de listes de publications validées et certifiées par les chercheurs et d’alimenter la base institutionnelle des publications (HAL-IRSN)</a:t>
            </a:r>
            <a:endParaRPr lang="fr-FR"/>
          </a:p>
          <a:p>
            <a:pPr marL="132080" indent="-132080"/>
            <a:r>
              <a:rPr lang="fr-FR" dirty="0"/>
              <a:t>Mesurer l’impact des recherches financées</a:t>
            </a:r>
            <a:endParaRPr lang="fr-FR" dirty="0">
              <a:cs typeface="Calibri" panose="020F0502020204030204" pitchFamily="34" charset="0"/>
            </a:endParaRPr>
          </a:p>
          <a:p>
            <a:pPr marL="132080" indent="-132080"/>
            <a:r>
              <a:rPr lang="fr-FR" dirty="0"/>
              <a:t>Evaluer la qualité des recherches</a:t>
            </a:r>
            <a:endParaRPr lang="fr-FR" dirty="0">
              <a:cs typeface="Calibri" panose="020F0502020204030204" pitchFamily="34" charset="0"/>
            </a:endParaRPr>
          </a:p>
          <a:p>
            <a:pPr marL="132080" indent="-132080"/>
            <a:r>
              <a:rPr lang="fr-FR" dirty="0">
                <a:latin typeface="Calibri"/>
                <a:cs typeface="Calibri"/>
              </a:rPr>
              <a:t>Repérer et constituer une base d’experts</a:t>
            </a:r>
          </a:p>
        </p:txBody>
      </p:sp>
    </p:spTree>
    <p:extLst>
      <p:ext uri="{BB962C8B-B14F-4D97-AF65-F5344CB8AC3E}">
        <p14:creationId xmlns:p14="http://schemas.microsoft.com/office/powerpoint/2010/main" val="3862251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217F55-302B-4DCF-BA74-F0CD402B6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prochains supports à venir…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0BF73C1-639E-4923-B882-9A87BBEE17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L'IDENTITE NUMERIQUE du CHERCHEUR - Quel Intérêt ? 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E879E88-2C4C-49F9-AA64-527E59ACEB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D310875-66BB-461B-9B04-43314785CD5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132080" indent="-132080"/>
            <a:r>
              <a:rPr lang="fr-FR" dirty="0">
                <a:latin typeface="Calibri"/>
                <a:cs typeface="Calibri"/>
              </a:rPr>
              <a:t>Mise à jour de la note sur les affiliations </a:t>
            </a:r>
            <a:r>
              <a:rPr lang="fr-FR" i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(note - juin 2022)</a:t>
            </a:r>
          </a:p>
          <a:p>
            <a:pPr marL="132080" indent="-132080"/>
            <a:r>
              <a:rPr lang="fr-FR" dirty="0"/>
              <a:t>Comment créer son </a:t>
            </a:r>
            <a:r>
              <a:rPr lang="fr-FR" dirty="0" err="1"/>
              <a:t>idORCID</a:t>
            </a:r>
            <a:r>
              <a:rPr lang="fr-FR" dirty="0"/>
              <a:t> et mon </a:t>
            </a:r>
            <a:r>
              <a:rPr lang="fr-FR" dirty="0" err="1"/>
              <a:t>idHAL</a:t>
            </a:r>
            <a:r>
              <a:rPr lang="fr-FR" dirty="0"/>
              <a:t>, et comment rendre mes profils interopérables ? </a:t>
            </a:r>
            <a:r>
              <a:rPr lang="fr-FR" i="1" dirty="0">
                <a:solidFill>
                  <a:schemeClr val="bg1">
                    <a:lumMod val="65000"/>
                  </a:schemeClr>
                </a:solidFill>
              </a:rPr>
              <a:t>(Vidéo – septembre 2022)</a:t>
            </a:r>
            <a:endParaRPr lang="fr-FR" i="1" dirty="0">
              <a:solidFill>
                <a:schemeClr val="bg1">
                  <a:lumMod val="65000"/>
                </a:schemeClr>
              </a:solidFill>
              <a:cs typeface="Calibri" panose="020F0502020204030204" pitchFamily="34" charset="0"/>
            </a:endParaRPr>
          </a:p>
          <a:p>
            <a:pPr marL="132080" indent="-132080"/>
            <a:r>
              <a:rPr lang="fr-FR" dirty="0">
                <a:latin typeface="Calibri"/>
                <a:cs typeface="Calibri"/>
              </a:rPr>
              <a:t>Quelle stratégie pour gérer ma visibilité numérique </a:t>
            </a: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?</a:t>
            </a:r>
            <a:r>
              <a:rPr lang="fr-FR" i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(PPT – décembre 2022)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952C265-8B54-4A96-871A-31F27FBB2131}"/>
              </a:ext>
            </a:extLst>
          </p:cNvPr>
          <p:cNvSpPr txBox="1"/>
          <p:nvPr/>
        </p:nvSpPr>
        <p:spPr>
          <a:xfrm>
            <a:off x="1492981" y="415254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8786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CF6D31-4FDE-C925-F58E-906CC2840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libri"/>
                <a:ea typeface="Calibri"/>
                <a:cs typeface="Calibri"/>
              </a:rPr>
              <a:t>Merci aux participants du GT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A7B1E78-01AA-79FD-BE73-90A163A633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L'IDENTITE NUMERIQUE du CHERCHEUR - Quel Intérêt ? 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4838FDA-04EC-D615-F172-54CA249EC6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14</a:t>
            </a:fld>
            <a:endParaRPr lang="fr-FR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CE7BFDB0-5E6A-4C2E-B894-DA0BB36FA7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969026"/>
              </p:ext>
            </p:extLst>
          </p:nvPr>
        </p:nvGraphicFramePr>
        <p:xfrm>
          <a:off x="725115" y="847127"/>
          <a:ext cx="2479331" cy="393554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74213">
                  <a:extLst>
                    <a:ext uri="{9D8B030D-6E8A-4147-A177-3AD203B41FA5}">
                      <a16:colId xmlns:a16="http://schemas.microsoft.com/office/drawing/2014/main" val="4227856513"/>
                    </a:ext>
                  </a:extLst>
                </a:gridCol>
                <a:gridCol w="1505118">
                  <a:extLst>
                    <a:ext uri="{9D8B030D-6E8A-4147-A177-3AD203B41FA5}">
                      <a16:colId xmlns:a16="http://schemas.microsoft.com/office/drawing/2014/main" val="1330750980"/>
                    </a:ext>
                  </a:extLst>
                </a:gridCol>
              </a:tblGrid>
              <a:tr h="112282"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000" b="1" dirty="0">
                          <a:effectLst/>
                        </a:rPr>
                        <a:t>POLE </a:t>
                      </a:r>
                      <a:endParaRPr lang="fr-FR" sz="1050" b="1" i="0" dirty="0">
                        <a:effectLst/>
                      </a:endParaRPr>
                    </a:p>
                  </a:txBody>
                  <a:tcPr marL="49903" marR="49903" marT="10397" marB="1039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000" b="1" dirty="0">
                          <a:effectLst/>
                        </a:rPr>
                        <a:t>Prénom NOM</a:t>
                      </a:r>
                      <a:endParaRPr lang="fr-FR" sz="1050" b="1" i="0" dirty="0">
                        <a:effectLst/>
                      </a:endParaRPr>
                    </a:p>
                  </a:txBody>
                  <a:tcPr marL="49903" marR="49903" marT="10397" marB="1039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144564"/>
                  </a:ext>
                </a:extLst>
              </a:tr>
              <a:tr h="203772"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000" b="1">
                          <a:effectLst/>
                        </a:rPr>
                        <a:t>UR Sûreté</a:t>
                      </a:r>
                      <a:r>
                        <a:rPr lang="fr-FR" sz="1000" b="0">
                          <a:effectLst/>
                        </a:rPr>
                        <a:t> </a:t>
                      </a:r>
                      <a:endParaRPr lang="fr-FR" sz="1050" b="0">
                        <a:effectLst/>
                      </a:endParaRPr>
                    </a:p>
                    <a:p>
                      <a:pPr algn="l" rtl="0" fontAlgn="base"/>
                      <a:r>
                        <a:rPr lang="fr-FR" sz="1000" b="0">
                          <a:effectLst/>
                        </a:rPr>
                        <a:t> </a:t>
                      </a:r>
                      <a:endParaRPr lang="fr-FR" sz="1050" b="0" i="0">
                        <a:effectLst/>
                      </a:endParaRPr>
                    </a:p>
                  </a:txBody>
                  <a:tcPr marL="49903" marR="49903" marT="10397" marB="1039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000" b="0" dirty="0">
                          <a:effectLst/>
                        </a:rPr>
                        <a:t>Vaibhav JAISWAL </a:t>
                      </a:r>
                      <a:endParaRPr lang="fr-FR" sz="1050" b="0" i="0" dirty="0">
                        <a:effectLst/>
                      </a:endParaRPr>
                    </a:p>
                  </a:txBody>
                  <a:tcPr marL="49903" marR="49903" marT="10397" marB="1039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925595"/>
                  </a:ext>
                </a:extLst>
              </a:tr>
              <a:tr h="203772"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000" b="1">
                          <a:effectLst/>
                        </a:rPr>
                        <a:t>UR Sûreté</a:t>
                      </a:r>
                      <a:r>
                        <a:rPr lang="fr-FR" sz="1000" b="0">
                          <a:effectLst/>
                        </a:rPr>
                        <a:t> </a:t>
                      </a:r>
                      <a:endParaRPr lang="fr-FR" sz="1050" b="0">
                        <a:effectLst/>
                      </a:endParaRPr>
                    </a:p>
                    <a:p>
                      <a:pPr algn="l" rtl="0" fontAlgn="base"/>
                      <a:r>
                        <a:rPr lang="fr-FR" sz="1000" b="0">
                          <a:effectLst/>
                        </a:rPr>
                        <a:t> </a:t>
                      </a:r>
                      <a:endParaRPr lang="fr-FR" sz="1050" b="0" i="0">
                        <a:effectLst/>
                      </a:endParaRPr>
                    </a:p>
                  </a:txBody>
                  <a:tcPr marL="49903" marR="49903" marT="10397" marB="1039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000" b="0" dirty="0">
                          <a:effectLst/>
                        </a:rPr>
                        <a:t>François GENDARMES </a:t>
                      </a:r>
                      <a:endParaRPr lang="fr-FR" sz="1050" b="0" i="0" dirty="0">
                        <a:effectLst/>
                      </a:endParaRPr>
                    </a:p>
                  </a:txBody>
                  <a:tcPr marL="49903" marR="49903" marT="10397" marB="1039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55160"/>
                  </a:ext>
                </a:extLst>
              </a:tr>
              <a:tr h="203772"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000" b="1">
                          <a:effectLst/>
                        </a:rPr>
                        <a:t>UR Sûreté</a:t>
                      </a:r>
                      <a:r>
                        <a:rPr lang="fr-FR" sz="1000" b="0">
                          <a:effectLst/>
                        </a:rPr>
                        <a:t> </a:t>
                      </a:r>
                      <a:endParaRPr lang="fr-FR" sz="1050" b="0">
                        <a:effectLst/>
                      </a:endParaRPr>
                    </a:p>
                    <a:p>
                      <a:pPr algn="l" rtl="0" fontAlgn="base"/>
                      <a:r>
                        <a:rPr lang="fr-FR" sz="1000" b="0">
                          <a:effectLst/>
                        </a:rPr>
                        <a:t> </a:t>
                      </a:r>
                      <a:endParaRPr lang="fr-FR" sz="1050" b="0" i="0">
                        <a:effectLst/>
                      </a:endParaRPr>
                    </a:p>
                  </a:txBody>
                  <a:tcPr marL="49903" marR="49903" marT="10397" marB="1039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000" b="0" dirty="0">
                          <a:effectLst/>
                        </a:rPr>
                        <a:t>Fabien DUVAL </a:t>
                      </a:r>
                      <a:endParaRPr lang="fr-FR" sz="1050" b="0" i="0" dirty="0">
                        <a:effectLst/>
                      </a:endParaRPr>
                    </a:p>
                  </a:txBody>
                  <a:tcPr marL="49903" marR="49903" marT="10397" marB="1039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18035"/>
                  </a:ext>
                </a:extLst>
              </a:tr>
              <a:tr h="203772"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000" b="1">
                          <a:effectLst/>
                        </a:rPr>
                        <a:t>UR Sûreté</a:t>
                      </a:r>
                      <a:r>
                        <a:rPr lang="fr-FR" sz="1000" b="0">
                          <a:effectLst/>
                        </a:rPr>
                        <a:t> </a:t>
                      </a:r>
                      <a:endParaRPr lang="fr-FR" sz="1050" b="0">
                        <a:effectLst/>
                      </a:endParaRPr>
                    </a:p>
                    <a:p>
                      <a:pPr algn="l" rtl="0" fontAlgn="base"/>
                      <a:r>
                        <a:rPr lang="fr-FR" sz="1000" b="0">
                          <a:effectLst/>
                        </a:rPr>
                        <a:t> </a:t>
                      </a:r>
                      <a:endParaRPr lang="fr-FR" sz="1050" b="0" i="0">
                        <a:effectLst/>
                      </a:endParaRPr>
                    </a:p>
                  </a:txBody>
                  <a:tcPr marL="49903" marR="49903" marT="10397" marB="1039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000" b="0" dirty="0">
                          <a:effectLst/>
                        </a:rPr>
                        <a:t>Marc BARRACHIN </a:t>
                      </a:r>
                      <a:endParaRPr lang="fr-FR" sz="1050" b="0" i="0" dirty="0">
                        <a:effectLst/>
                      </a:endParaRPr>
                    </a:p>
                  </a:txBody>
                  <a:tcPr marL="49903" marR="49903" marT="10397" marB="1039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094786"/>
                  </a:ext>
                </a:extLst>
              </a:tr>
              <a:tr h="274405"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000" b="1">
                          <a:effectLst/>
                        </a:rPr>
                        <a:t>UR santé</a:t>
                      </a:r>
                      <a:r>
                        <a:rPr lang="fr-FR" sz="1000" b="0">
                          <a:effectLst/>
                        </a:rPr>
                        <a:t> </a:t>
                      </a:r>
                      <a:endParaRPr lang="fr-FR" sz="1050" b="0">
                        <a:effectLst/>
                      </a:endParaRPr>
                    </a:p>
                    <a:p>
                      <a:pPr algn="l" rtl="0" fontAlgn="base"/>
                      <a:r>
                        <a:rPr lang="fr-FR" sz="1000" b="0">
                          <a:effectLst/>
                        </a:rPr>
                        <a:t> </a:t>
                      </a:r>
                      <a:endParaRPr lang="fr-FR" sz="1050" b="0" i="0">
                        <a:effectLst/>
                      </a:endParaRPr>
                    </a:p>
                  </a:txBody>
                  <a:tcPr marL="49903" marR="49903" marT="10397" marB="10397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000" b="0" dirty="0">
                          <a:effectLst/>
                        </a:rPr>
                        <a:t>Aurélie VAURIJOUX  </a:t>
                      </a:r>
                      <a:endParaRPr lang="fr-FR" sz="1050" b="0" i="0" dirty="0">
                        <a:effectLst/>
                      </a:endParaRPr>
                    </a:p>
                  </a:txBody>
                  <a:tcPr marL="49903" marR="49903" marT="10397" marB="10397"/>
                </a:tc>
                <a:extLst>
                  <a:ext uri="{0D108BD9-81ED-4DB2-BD59-A6C34878D82A}">
                    <a16:rowId xmlns:a16="http://schemas.microsoft.com/office/drawing/2014/main" val="3276416096"/>
                  </a:ext>
                </a:extLst>
              </a:tr>
              <a:tr h="203772"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000" b="1">
                          <a:effectLst/>
                        </a:rPr>
                        <a:t>UR santé</a:t>
                      </a:r>
                      <a:r>
                        <a:rPr lang="fr-FR" sz="1000" b="0">
                          <a:effectLst/>
                        </a:rPr>
                        <a:t> </a:t>
                      </a:r>
                      <a:endParaRPr lang="fr-FR" sz="1050" b="0">
                        <a:effectLst/>
                      </a:endParaRPr>
                    </a:p>
                    <a:p>
                      <a:pPr algn="l" rtl="0" fontAlgn="base"/>
                      <a:r>
                        <a:rPr lang="fr-FR" sz="1000" b="0">
                          <a:effectLst/>
                        </a:rPr>
                        <a:t> </a:t>
                      </a:r>
                      <a:endParaRPr lang="fr-FR" sz="1050" b="0" i="0">
                        <a:effectLst/>
                      </a:endParaRPr>
                    </a:p>
                  </a:txBody>
                  <a:tcPr marL="49903" marR="49903" marT="10397" marB="10397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000" b="0" dirty="0">
                          <a:effectLst/>
                        </a:rPr>
                        <a:t>Yann PERROT </a:t>
                      </a:r>
                      <a:endParaRPr lang="fr-FR" sz="1050" b="0" i="0" dirty="0">
                        <a:effectLst/>
                      </a:endParaRPr>
                    </a:p>
                  </a:txBody>
                  <a:tcPr marL="49903" marR="49903" marT="10397" marB="10397"/>
                </a:tc>
                <a:extLst>
                  <a:ext uri="{0D108BD9-81ED-4DB2-BD59-A6C34878D82A}">
                    <a16:rowId xmlns:a16="http://schemas.microsoft.com/office/drawing/2014/main" val="3637597053"/>
                  </a:ext>
                </a:extLst>
              </a:tr>
              <a:tr h="203772"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000" b="1">
                          <a:effectLst/>
                        </a:rPr>
                        <a:t>UR santé</a:t>
                      </a:r>
                      <a:r>
                        <a:rPr lang="fr-FR" sz="1000" b="0">
                          <a:effectLst/>
                        </a:rPr>
                        <a:t> </a:t>
                      </a:r>
                      <a:endParaRPr lang="fr-FR" sz="1050" b="0">
                        <a:effectLst/>
                      </a:endParaRPr>
                    </a:p>
                    <a:p>
                      <a:pPr algn="l" rtl="0" fontAlgn="base"/>
                      <a:r>
                        <a:rPr lang="fr-FR" sz="1000" b="0">
                          <a:effectLst/>
                        </a:rPr>
                        <a:t> </a:t>
                      </a:r>
                      <a:endParaRPr lang="fr-FR" sz="1050" b="0" i="0">
                        <a:effectLst/>
                      </a:endParaRPr>
                    </a:p>
                  </a:txBody>
                  <a:tcPr marL="49903" marR="49903" marT="10397" marB="10397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000" b="0" dirty="0">
                          <a:effectLst/>
                        </a:rPr>
                        <a:t>Virginie MONCEAU </a:t>
                      </a:r>
                      <a:endParaRPr lang="fr-FR" sz="1050" b="0" i="0" dirty="0">
                        <a:effectLst/>
                      </a:endParaRPr>
                    </a:p>
                  </a:txBody>
                  <a:tcPr marL="49903" marR="49903" marT="10397" marB="10397"/>
                </a:tc>
                <a:extLst>
                  <a:ext uri="{0D108BD9-81ED-4DB2-BD59-A6C34878D82A}">
                    <a16:rowId xmlns:a16="http://schemas.microsoft.com/office/drawing/2014/main" val="984590179"/>
                  </a:ext>
                </a:extLst>
              </a:tr>
              <a:tr h="191772"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000" b="1">
                          <a:effectLst/>
                        </a:rPr>
                        <a:t>UR/ENV </a:t>
                      </a:r>
                      <a:r>
                        <a:rPr lang="fr-FR" sz="1000" b="0">
                          <a:effectLst/>
                        </a:rPr>
                        <a:t> </a:t>
                      </a:r>
                      <a:endParaRPr lang="fr-FR" sz="1050" b="0">
                        <a:effectLst/>
                      </a:endParaRPr>
                    </a:p>
                    <a:p>
                      <a:pPr algn="l" rtl="0" fontAlgn="base"/>
                      <a:r>
                        <a:rPr lang="fr-FR" sz="1000" b="0">
                          <a:effectLst/>
                        </a:rPr>
                        <a:t> </a:t>
                      </a:r>
                      <a:endParaRPr lang="fr-FR" sz="1050" b="0" i="0">
                        <a:effectLst/>
                      </a:endParaRPr>
                    </a:p>
                  </a:txBody>
                  <a:tcPr marL="49903" marR="49903" marT="10397" marB="10397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000" b="0" dirty="0">
                          <a:effectLst/>
                        </a:rPr>
                        <a:t>Rodolphe GILBIN </a:t>
                      </a:r>
                      <a:endParaRPr lang="fr-FR" sz="1050" b="0" dirty="0">
                        <a:effectLst/>
                      </a:endParaRPr>
                    </a:p>
                    <a:p>
                      <a:pPr algn="l" rtl="0" fontAlgn="base"/>
                      <a:r>
                        <a:rPr lang="fr-FR" sz="1000" b="0" dirty="0">
                          <a:effectLst/>
                        </a:rPr>
                        <a:t> </a:t>
                      </a:r>
                      <a:endParaRPr lang="fr-FR" sz="1050" b="0" i="0" dirty="0">
                        <a:effectLst/>
                      </a:endParaRPr>
                    </a:p>
                  </a:txBody>
                  <a:tcPr marL="49903" marR="49903" marT="10397" marB="10397"/>
                </a:tc>
                <a:extLst>
                  <a:ext uri="{0D108BD9-81ED-4DB2-BD59-A6C34878D82A}">
                    <a16:rowId xmlns:a16="http://schemas.microsoft.com/office/drawing/2014/main" val="1839903027"/>
                  </a:ext>
                </a:extLst>
              </a:tr>
              <a:tr h="247043"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000" b="1" dirty="0">
                          <a:effectLst/>
                        </a:rPr>
                        <a:t>UR/ENV </a:t>
                      </a:r>
                      <a:r>
                        <a:rPr lang="fr-FR" sz="1000" b="0" dirty="0">
                          <a:effectLst/>
                        </a:rPr>
                        <a:t> </a:t>
                      </a:r>
                      <a:endParaRPr lang="fr-FR" sz="1050" b="0" dirty="0">
                        <a:effectLst/>
                      </a:endParaRPr>
                    </a:p>
                    <a:p>
                      <a:pPr algn="l" rtl="0" fontAlgn="base"/>
                      <a:r>
                        <a:rPr lang="fr-FR" sz="1000" b="0" dirty="0">
                          <a:effectLst/>
                        </a:rPr>
                        <a:t> </a:t>
                      </a:r>
                      <a:endParaRPr lang="fr-FR" sz="1050" b="0" i="0" dirty="0">
                        <a:effectLst/>
                      </a:endParaRPr>
                    </a:p>
                  </a:txBody>
                  <a:tcPr marL="49903" marR="49903" marT="10397" marB="10397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000" b="0" dirty="0">
                          <a:effectLst/>
                        </a:rPr>
                        <a:t>Maria LANCIERI </a:t>
                      </a:r>
                      <a:endParaRPr lang="fr-FR" sz="1050" b="0" dirty="0">
                        <a:effectLst/>
                      </a:endParaRPr>
                    </a:p>
                    <a:p>
                      <a:pPr algn="l" rtl="0" fontAlgn="base"/>
                      <a:r>
                        <a:rPr lang="fr-FR" sz="1000" b="0" dirty="0">
                          <a:effectLst/>
                        </a:rPr>
                        <a:t> </a:t>
                      </a:r>
                      <a:endParaRPr lang="fr-FR" sz="1050" b="0" i="0" dirty="0">
                        <a:effectLst/>
                      </a:endParaRPr>
                    </a:p>
                  </a:txBody>
                  <a:tcPr marL="49903" marR="49903" marT="10397" marB="10397"/>
                </a:tc>
                <a:extLst>
                  <a:ext uri="{0D108BD9-81ED-4DB2-BD59-A6C34878D82A}">
                    <a16:rowId xmlns:a16="http://schemas.microsoft.com/office/drawing/2014/main" val="2375667605"/>
                  </a:ext>
                </a:extLst>
              </a:tr>
              <a:tr h="320015"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000" b="1">
                          <a:effectLst/>
                        </a:rPr>
                        <a:t>UR/ENV </a:t>
                      </a:r>
                      <a:r>
                        <a:rPr lang="fr-FR" sz="1000" b="0">
                          <a:effectLst/>
                        </a:rPr>
                        <a:t> </a:t>
                      </a:r>
                      <a:endParaRPr lang="fr-FR" sz="1050" b="0">
                        <a:effectLst/>
                      </a:endParaRPr>
                    </a:p>
                    <a:p>
                      <a:pPr algn="l" rtl="0" fontAlgn="base"/>
                      <a:r>
                        <a:rPr lang="fr-FR" sz="1000" b="0">
                          <a:effectLst/>
                        </a:rPr>
                        <a:t> </a:t>
                      </a:r>
                      <a:endParaRPr lang="fr-FR" sz="1050" b="0" i="0">
                        <a:effectLst/>
                      </a:endParaRPr>
                    </a:p>
                  </a:txBody>
                  <a:tcPr marL="49903" marR="49903" marT="10397" marB="10397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000" b="0" dirty="0" err="1">
                          <a:effectLst/>
                        </a:rPr>
                        <a:t>Alkis</a:t>
                      </a:r>
                      <a:r>
                        <a:rPr lang="fr-FR" sz="1000" b="0" dirty="0">
                          <a:effectLst/>
                        </a:rPr>
                        <a:t> GOURGIOTIS </a:t>
                      </a:r>
                      <a:endParaRPr lang="fr-FR" sz="1050" b="0" dirty="0">
                        <a:effectLst/>
                      </a:endParaRPr>
                    </a:p>
                    <a:p>
                      <a:pPr algn="l" rtl="0" fontAlgn="base"/>
                      <a:r>
                        <a:rPr lang="fr-FR" sz="1000" b="0" dirty="0">
                          <a:effectLst/>
                        </a:rPr>
                        <a:t> </a:t>
                      </a:r>
                      <a:endParaRPr lang="fr-FR" sz="1050" b="0" i="0" dirty="0">
                        <a:effectLst/>
                      </a:endParaRPr>
                    </a:p>
                  </a:txBody>
                  <a:tcPr marL="49903" marR="49903" marT="10397" marB="10397"/>
                </a:tc>
                <a:extLst>
                  <a:ext uri="{0D108BD9-81ED-4DB2-BD59-A6C34878D82A}">
                    <a16:rowId xmlns:a16="http://schemas.microsoft.com/office/drawing/2014/main" val="573445558"/>
                  </a:ext>
                </a:extLst>
              </a:tr>
              <a:tr h="114429"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000" b="1">
                          <a:effectLst/>
                        </a:rPr>
                        <a:t>UR santé</a:t>
                      </a:r>
                      <a:r>
                        <a:rPr lang="fr-FR" sz="1000" b="0">
                          <a:effectLst/>
                        </a:rPr>
                        <a:t> </a:t>
                      </a:r>
                      <a:endParaRPr lang="fr-FR" sz="1050" b="0">
                        <a:effectLst/>
                      </a:endParaRPr>
                    </a:p>
                    <a:p>
                      <a:pPr algn="l" rtl="0" fontAlgn="base"/>
                      <a:r>
                        <a:rPr lang="fr-FR" sz="1000" b="0">
                          <a:effectLst/>
                        </a:rPr>
                        <a:t>doctorant </a:t>
                      </a:r>
                      <a:endParaRPr lang="fr-FR" sz="1050" b="0" i="0">
                        <a:effectLst/>
                      </a:endParaRPr>
                    </a:p>
                  </a:txBody>
                  <a:tcPr marL="49903" marR="49903" marT="10397" marB="10397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000" b="0" dirty="0" err="1">
                          <a:effectLst/>
                        </a:rPr>
                        <a:t>Gorian</a:t>
                      </a:r>
                      <a:r>
                        <a:rPr lang="fr-FR" sz="1000" b="0" dirty="0">
                          <a:effectLst/>
                        </a:rPr>
                        <a:t> RIAZI </a:t>
                      </a:r>
                      <a:endParaRPr lang="fr-FR" sz="1050" b="0" dirty="0">
                        <a:effectLst/>
                      </a:endParaRPr>
                    </a:p>
                    <a:p>
                      <a:pPr algn="l" rtl="0" fontAlgn="base"/>
                      <a:r>
                        <a:rPr lang="fr-FR" sz="1000" b="0" dirty="0">
                          <a:effectLst/>
                        </a:rPr>
                        <a:t> </a:t>
                      </a:r>
                      <a:endParaRPr lang="fr-FR" sz="1050" b="0" i="0" dirty="0">
                        <a:effectLst/>
                      </a:endParaRPr>
                    </a:p>
                  </a:txBody>
                  <a:tcPr marL="49903" marR="49903" marT="10397" marB="10397"/>
                </a:tc>
                <a:extLst>
                  <a:ext uri="{0D108BD9-81ED-4DB2-BD59-A6C34878D82A}">
                    <a16:rowId xmlns:a16="http://schemas.microsoft.com/office/drawing/2014/main" val="577668899"/>
                  </a:ext>
                </a:extLst>
              </a:tr>
              <a:tr h="144284"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050" b="0" dirty="0">
                          <a:effectLst/>
                        </a:rPr>
                        <a:t>DST</a:t>
                      </a:r>
                      <a:endParaRPr lang="fr-FR" sz="1050" b="0" i="0" dirty="0">
                        <a:effectLst/>
                      </a:endParaRPr>
                    </a:p>
                  </a:txBody>
                  <a:tcPr marL="49903" marR="49903" marT="10397" marB="1039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050" b="0" dirty="0">
                          <a:effectLst/>
                        </a:rPr>
                        <a:t>Irène SOROKINE DURM</a:t>
                      </a:r>
                      <a:endParaRPr lang="fr-FR" sz="1050" b="0" i="0" dirty="0">
                        <a:effectLst/>
                      </a:endParaRPr>
                    </a:p>
                  </a:txBody>
                  <a:tcPr marL="49903" marR="49903" marT="10397" marB="1039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22064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FC869209-8DAB-4D95-AC34-2F57B9765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308463"/>
              </p:ext>
            </p:extLst>
          </p:nvPr>
        </p:nvGraphicFramePr>
        <p:xfrm>
          <a:off x="4219526" y="847127"/>
          <a:ext cx="2479331" cy="102815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974213">
                  <a:extLst>
                    <a:ext uri="{9D8B030D-6E8A-4147-A177-3AD203B41FA5}">
                      <a16:colId xmlns:a16="http://schemas.microsoft.com/office/drawing/2014/main" val="4227856513"/>
                    </a:ext>
                  </a:extLst>
                </a:gridCol>
                <a:gridCol w="1505118">
                  <a:extLst>
                    <a:ext uri="{9D8B030D-6E8A-4147-A177-3AD203B41FA5}">
                      <a16:colId xmlns:a16="http://schemas.microsoft.com/office/drawing/2014/main" val="1330750980"/>
                    </a:ext>
                  </a:extLst>
                </a:gridCol>
              </a:tblGrid>
              <a:tr h="112282"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000" b="1" dirty="0">
                          <a:effectLst/>
                        </a:rPr>
                        <a:t>POLE </a:t>
                      </a:r>
                      <a:endParaRPr lang="fr-FR" sz="1050" b="1" i="0" dirty="0">
                        <a:effectLst/>
                      </a:endParaRPr>
                    </a:p>
                  </a:txBody>
                  <a:tcPr marL="49903" marR="49903" marT="10397" marB="10397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000" b="1" dirty="0">
                          <a:effectLst/>
                        </a:rPr>
                        <a:t>Prénom NOM</a:t>
                      </a:r>
                      <a:endParaRPr lang="fr-FR" sz="1050" b="1" i="0" dirty="0">
                        <a:effectLst/>
                      </a:endParaRPr>
                    </a:p>
                  </a:txBody>
                  <a:tcPr marL="49903" marR="49903" marT="10397" marB="10397"/>
                </a:tc>
                <a:extLst>
                  <a:ext uri="{0D108BD9-81ED-4DB2-BD59-A6C34878D82A}">
                    <a16:rowId xmlns:a16="http://schemas.microsoft.com/office/drawing/2014/main" val="1931144564"/>
                  </a:ext>
                </a:extLst>
              </a:tr>
              <a:tr h="203772"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000" b="1" dirty="0">
                          <a:effectLst/>
                        </a:rPr>
                        <a:t>DST</a:t>
                      </a:r>
                      <a:endParaRPr lang="fr-FR" sz="1050" b="0" dirty="0">
                        <a:effectLst/>
                      </a:endParaRPr>
                    </a:p>
                    <a:p>
                      <a:pPr algn="l" rtl="0" fontAlgn="base"/>
                      <a:r>
                        <a:rPr lang="fr-FR" sz="1000" b="0" dirty="0">
                          <a:effectLst/>
                        </a:rPr>
                        <a:t> </a:t>
                      </a:r>
                      <a:endParaRPr lang="fr-FR" sz="1050" b="0" i="0" dirty="0">
                        <a:effectLst/>
                      </a:endParaRPr>
                    </a:p>
                  </a:txBody>
                  <a:tcPr marL="49903" marR="49903" marT="10397" marB="10397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000" b="0" dirty="0">
                          <a:effectLst/>
                        </a:rPr>
                        <a:t>Nathalie LEMAITRE</a:t>
                      </a:r>
                      <a:endParaRPr lang="fr-FR" sz="1050" b="0" i="0" dirty="0">
                        <a:effectLst/>
                      </a:endParaRPr>
                    </a:p>
                  </a:txBody>
                  <a:tcPr marL="49903" marR="49903" marT="10397" marB="10397"/>
                </a:tc>
                <a:extLst>
                  <a:ext uri="{0D108BD9-81ED-4DB2-BD59-A6C34878D82A}">
                    <a16:rowId xmlns:a16="http://schemas.microsoft.com/office/drawing/2014/main" val="3436925595"/>
                  </a:ext>
                </a:extLst>
              </a:tr>
              <a:tr h="203772"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000" b="1" dirty="0">
                          <a:effectLst/>
                        </a:rPr>
                        <a:t>SEARCH</a:t>
                      </a:r>
                      <a:r>
                        <a:rPr lang="fr-FR" sz="1000" b="0" dirty="0">
                          <a:effectLst/>
                        </a:rPr>
                        <a:t> </a:t>
                      </a:r>
                      <a:endParaRPr lang="fr-FR" sz="1050" b="0" dirty="0">
                        <a:effectLst/>
                      </a:endParaRPr>
                    </a:p>
                    <a:p>
                      <a:pPr algn="l" rtl="0" fontAlgn="base"/>
                      <a:r>
                        <a:rPr lang="fr-FR" sz="1000" b="0" dirty="0">
                          <a:effectLst/>
                        </a:rPr>
                        <a:t> </a:t>
                      </a:r>
                      <a:endParaRPr lang="fr-FR" sz="1050" b="0" i="0" dirty="0">
                        <a:effectLst/>
                      </a:endParaRPr>
                    </a:p>
                  </a:txBody>
                  <a:tcPr marL="49903" marR="49903" marT="10397" marB="10397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000" b="0" dirty="0">
                          <a:effectLst/>
                        </a:rPr>
                        <a:t>Flavien LEMOINE</a:t>
                      </a:r>
                      <a:endParaRPr lang="fr-FR" sz="1050" b="0" i="0" dirty="0">
                        <a:effectLst/>
                      </a:endParaRPr>
                    </a:p>
                  </a:txBody>
                  <a:tcPr marL="49903" marR="49903" marT="10397" marB="10397"/>
                </a:tc>
                <a:extLst>
                  <a:ext uri="{0D108BD9-81ED-4DB2-BD59-A6C34878D82A}">
                    <a16:rowId xmlns:a16="http://schemas.microsoft.com/office/drawing/2014/main" val="202155160"/>
                  </a:ext>
                </a:extLst>
              </a:tr>
              <a:tr h="203772"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000" b="1" dirty="0">
                          <a:effectLst/>
                        </a:rPr>
                        <a:t>SEARCH</a:t>
                      </a:r>
                      <a:endParaRPr lang="fr-FR" sz="1050" b="0" i="0" dirty="0">
                        <a:effectLst/>
                      </a:endParaRPr>
                    </a:p>
                  </a:txBody>
                  <a:tcPr marL="49903" marR="49903" marT="10397" marB="10397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000" b="0" dirty="0">
                          <a:effectLst/>
                        </a:rPr>
                        <a:t>Audrey LEGENDRE</a:t>
                      </a:r>
                      <a:endParaRPr lang="fr-FR" sz="1050" b="0" i="0" dirty="0">
                        <a:effectLst/>
                      </a:endParaRPr>
                    </a:p>
                  </a:txBody>
                  <a:tcPr marL="49903" marR="49903" marT="10397" marB="10397"/>
                </a:tc>
                <a:extLst>
                  <a:ext uri="{0D108BD9-81ED-4DB2-BD59-A6C34878D82A}">
                    <a16:rowId xmlns:a16="http://schemas.microsoft.com/office/drawing/2014/main" val="1003618035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C8FB9BFC-024A-40B9-92A5-33FEFB849DC4}"/>
              </a:ext>
            </a:extLst>
          </p:cNvPr>
          <p:cNvSpPr txBox="1">
            <a:spLocks/>
          </p:cNvSpPr>
          <p:nvPr/>
        </p:nvSpPr>
        <p:spPr bwMode="auto">
          <a:xfrm>
            <a:off x="4139239" y="338023"/>
            <a:ext cx="7749778" cy="43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5pPr>
            <a:lvl6pPr marL="342866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6pPr>
            <a:lvl7pPr marL="685732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7pPr>
            <a:lvl8pPr marL="1028598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8pPr>
            <a:lvl9pPr marL="1371464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fr-FR" kern="0" dirty="0">
                <a:latin typeface="Calibri"/>
                <a:cs typeface="Calibri"/>
              </a:rPr>
              <a:t>Animateurs</a:t>
            </a: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1415183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Contenu du Guide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1799303" y="931453"/>
            <a:ext cx="6172200" cy="323215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fr-FR" sz="1800" dirty="0">
                <a:solidFill>
                  <a:schemeClr val="tx2"/>
                </a:solidFill>
              </a:rPr>
              <a:t>Des identifiants numériques à l’identifiant auteur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fr-FR" sz="1800" dirty="0">
                <a:solidFill>
                  <a:schemeClr val="tx2"/>
                </a:solidFill>
              </a:rPr>
              <a:t>Le contexte européen et français</a:t>
            </a:r>
          </a:p>
          <a:p>
            <a:pPr marL="342900" indent="-342900">
              <a:buAutoNum type="arabicPeriod"/>
            </a:pPr>
            <a:r>
              <a:rPr lang="fr-FR" sz="1800" dirty="0">
                <a:solidFill>
                  <a:schemeClr val="tx2"/>
                </a:solidFill>
              </a:rPr>
              <a:t>Pourquoi maîtriser l’identifiant chercheur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fr-FR" sz="1800" dirty="0">
                <a:solidFill>
                  <a:schemeClr val="tx2"/>
                </a:solidFill>
                <a:latin typeface="Calibri"/>
                <a:cs typeface="Calibri"/>
              </a:rPr>
              <a:t>Au quotidien, quand est-ce que mon Identifiant numérique peut m’être utile 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fr-FR" sz="1800" dirty="0">
                <a:solidFill>
                  <a:schemeClr val="tx2"/>
                </a:solidFill>
                <a:latin typeface="Calibri"/>
                <a:cs typeface="Calibri"/>
              </a:rPr>
              <a:t>Un enjeu pour l’IRSN, les financeurs et les évaluateurs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fr-FR" sz="1800" dirty="0">
                <a:solidFill>
                  <a:schemeClr val="tx2"/>
                </a:solidFill>
              </a:rPr>
              <a:t>Les prochains supports à venir…</a:t>
            </a:r>
          </a:p>
          <a:p>
            <a:pPr marL="0" indent="0">
              <a:buNone/>
            </a:pPr>
            <a:endParaRPr lang="fr-FR" sz="1800" dirty="0">
              <a:solidFill>
                <a:schemeClr val="tx2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L'IDENTITE NUMERIQUE du CHERCHEUR - Quel Intérêt ?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0129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62B5D2-0B53-45F8-A5FB-CF2A30199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NOTIONS EN PRÉAMBULE...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7ED4F9E-6D80-4B18-BB34-1DD6D5623C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L'IDENTITE NUMERIQUE du CHERCHEUR - Quel Intérêt ? 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2C9272-13C5-4D0C-864E-9B6361B0F5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C4FF003-1A0E-4EF8-8358-371E9F70F8D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6085" y="769981"/>
            <a:ext cx="7749778" cy="3268265"/>
          </a:xfrm>
        </p:spPr>
        <p:txBody>
          <a:bodyPr/>
          <a:lstStyle/>
          <a:p>
            <a:pPr marL="132080" indent="-132080"/>
            <a:r>
              <a:rPr lang="fr-FR" sz="1800" b="1" dirty="0">
                <a:solidFill>
                  <a:schemeClr val="accent2"/>
                </a:solidFill>
                <a:latin typeface="Calibri"/>
                <a:cs typeface="Calibri"/>
              </a:rPr>
              <a:t>Identité Numérique </a:t>
            </a:r>
            <a:r>
              <a:rPr lang="fr-FR" sz="1800" dirty="0">
                <a:solidFill>
                  <a:srgbClr val="000000"/>
                </a:solidFill>
                <a:latin typeface="Calibri"/>
                <a:cs typeface="Calibri"/>
              </a:rPr>
              <a:t>: </a:t>
            </a:r>
            <a:r>
              <a:rPr lang="fr-FR" sz="1800" b="1" dirty="0">
                <a:solidFill>
                  <a:srgbClr val="000000"/>
                </a:solidFill>
                <a:latin typeface="Calibri"/>
                <a:cs typeface="Calibri"/>
              </a:rPr>
              <a:t>ensemble des informations que VOUS mettez en ligne </a:t>
            </a:r>
            <a:r>
              <a:rPr lang="fr-FR" sz="1800" dirty="0">
                <a:solidFill>
                  <a:srgbClr val="000000"/>
                </a:solidFill>
                <a:latin typeface="Calibri"/>
                <a:cs typeface="Calibri"/>
              </a:rPr>
              <a:t>(dans le cadre de votre activité a priori): </a:t>
            </a:r>
            <a:r>
              <a:rPr lang="fr-FR" sz="1800" i="1" dirty="0">
                <a:solidFill>
                  <a:srgbClr val="000000"/>
                </a:solidFill>
                <a:latin typeface="Calibri"/>
                <a:cs typeface="Calibri"/>
              </a:rPr>
              <a:t>c’est l’identité numérique déclarée</a:t>
            </a:r>
            <a:endParaRPr lang="fr-FR" dirty="0">
              <a:latin typeface="Calibri"/>
              <a:cs typeface="Calibri"/>
            </a:endParaRPr>
          </a:p>
          <a:p>
            <a:pPr marL="268605" lvl="1" indent="-132715"/>
            <a:r>
              <a:rPr lang="fr-FR" sz="1800" dirty="0">
                <a:solidFill>
                  <a:srgbClr val="000000"/>
                </a:solidFill>
                <a:latin typeface="Calibri"/>
                <a:cs typeface="Calibri"/>
              </a:rPr>
              <a:t>C'est une pratique individuelle intentionnelle, et non forcément subie.</a:t>
            </a:r>
          </a:p>
          <a:p>
            <a:pPr marL="268605" lvl="1" indent="-132715"/>
            <a:r>
              <a:rPr lang="fr-FR" sz="1800" dirty="0">
                <a:solidFill>
                  <a:srgbClr val="000000"/>
                </a:solidFill>
              </a:rPr>
              <a:t>On peut être plus ou moins actif dans sa présence en ligne. </a:t>
            </a:r>
            <a:endParaRPr lang="fr-FR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68605" lvl="1" indent="-132715"/>
            <a:r>
              <a:rPr lang="fr-FR" sz="1800" dirty="0">
                <a:solidFill>
                  <a:srgbClr val="000000"/>
                </a:solidFill>
              </a:rPr>
              <a:t>Il ne doit pas y avoir de contraintes à être visible. </a:t>
            </a:r>
            <a:endParaRPr lang="fr-FR" sz="18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132080" indent="-132080" algn="l" rtl="0" fontAlgn="base"/>
            <a:r>
              <a:rPr lang="fr-FR" sz="1800" b="1" i="0" dirty="0">
                <a:solidFill>
                  <a:schemeClr val="accent2"/>
                </a:solidFill>
                <a:effectLst/>
                <a:latin typeface="Calibri" panose="020F0502020204030204" pitchFamily="34" charset="0"/>
              </a:rPr>
              <a:t>Visibilité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</a:t>
            </a:r>
            <a:r>
              <a:rPr lang="fr-FR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l’idée d’être « trouvable » 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numériquement ou non. Elle peut être individuelle (</a:t>
            </a:r>
            <a:r>
              <a:rPr lang="fr-FR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via son CV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 ou collective (</a:t>
            </a:r>
            <a:r>
              <a:rPr lang="fr-FR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via ses articles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lang="fr-FR" sz="1800" b="0" i="0" dirty="0">
              <a:solidFill>
                <a:srgbClr val="000000"/>
              </a:solidFill>
              <a:effectLst/>
              <a:cs typeface="Calibri" panose="020F0502020204030204" pitchFamily="34" charset="0"/>
            </a:endParaRPr>
          </a:p>
          <a:p>
            <a:pPr marL="268605" lvl="1" indent="-132715"/>
            <a:r>
              <a:rPr lang="fr-FR" sz="1800" dirty="0">
                <a:solidFill>
                  <a:srgbClr val="000000"/>
                </a:solidFill>
              </a:rPr>
              <a:t>Impact de sa visibilité : mesurable par des métriques</a:t>
            </a:r>
            <a:endParaRPr lang="fr-FR" sz="18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132080" indent="-132080" algn="l" rtl="0" fontAlgn="base"/>
            <a:r>
              <a:rPr lang="fr-FR" sz="1800" b="1" i="0" dirty="0">
                <a:solidFill>
                  <a:schemeClr val="accent2"/>
                </a:solidFill>
                <a:effectLst/>
                <a:latin typeface="Calibri" panose="020F0502020204030204" pitchFamily="34" charset="0"/>
              </a:rPr>
              <a:t>E-</a:t>
            </a:r>
            <a:r>
              <a:rPr lang="fr-FR" sz="1800" b="1" i="0" dirty="0" err="1">
                <a:solidFill>
                  <a:schemeClr val="accent2"/>
                </a:solidFill>
                <a:effectLst/>
                <a:latin typeface="Calibri" panose="020F0502020204030204" pitchFamily="34" charset="0"/>
              </a:rPr>
              <a:t>reputation</a:t>
            </a:r>
            <a:r>
              <a:rPr lang="fr-FR" sz="1800" b="1" i="0" dirty="0">
                <a:solidFill>
                  <a:schemeClr val="accent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</a:t>
            </a:r>
            <a:r>
              <a:rPr lang="fr-FR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l’interprétation de notre visibilité 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notion subjective</a:t>
            </a:r>
            <a:endParaRPr lang="fr-FR" sz="1800" b="0" i="0" dirty="0">
              <a:solidFill>
                <a:srgbClr val="000000"/>
              </a:solidFill>
              <a:effectLst/>
              <a:cs typeface="Calibri" panose="020F0502020204030204" pitchFamily="34" charset="0"/>
            </a:endParaRPr>
          </a:p>
          <a:p>
            <a:pPr marL="268605" lvl="1" indent="-132715"/>
            <a:endParaRPr lang="fr-FR" sz="18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268605" lvl="1" indent="-132715"/>
            <a:endParaRPr lang="fr-FR" b="0" i="0" dirty="0"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32080" indent="-132080"/>
            <a:endParaRPr lang="fr-FR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804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identité Numérique……DES identifiants numériques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36814"/>
          <a:stretch/>
        </p:blipFill>
        <p:spPr>
          <a:xfrm>
            <a:off x="1340509" y="1766919"/>
            <a:ext cx="6439810" cy="30565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293" y="812812"/>
            <a:ext cx="7412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dirty="0"/>
              <a:t>Un identifiant est un </a:t>
            </a:r>
            <a:r>
              <a:rPr lang="fr-FR" sz="1400" b="1" dirty="0"/>
              <a:t>numéro ou une étiquette alphanumérique</a:t>
            </a:r>
            <a:r>
              <a:rPr lang="fr-FR" sz="1400" dirty="0"/>
              <a:t>, opaque ou explicite, </a:t>
            </a:r>
            <a:r>
              <a:rPr lang="fr-FR" sz="1400" b="1" dirty="0"/>
              <a:t>lisible par des machines et par des humains</a:t>
            </a:r>
            <a:r>
              <a:rPr lang="fr-FR" sz="1400" dirty="0"/>
              <a:t>, permettant de désigner et de retrouver de manière </a:t>
            </a:r>
            <a:r>
              <a:rPr lang="fr-FR" sz="1400" b="1" dirty="0"/>
              <a:t>univoque et pérenne </a:t>
            </a:r>
            <a:r>
              <a:rPr lang="fr-FR" sz="1400" dirty="0"/>
              <a:t>un objet, un document, une personne, un lieu, un organisme, ou toute entité, dans le monde physique ou numérique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L'IDENTITE NUMERIQUE du CHERCHEUR - Quel Intérêt ?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036E84F-7B0C-4106-A0FD-DE92F4CC441F}"/>
              </a:ext>
            </a:extLst>
          </p:cNvPr>
          <p:cNvSpPr txBox="1"/>
          <p:nvPr/>
        </p:nvSpPr>
        <p:spPr>
          <a:xfrm>
            <a:off x="112381" y="4705448"/>
            <a:ext cx="4572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700" dirty="0"/>
              <a:t>https://www.ouvrirlascience.fr/des-identifiants-ouverts-pour-la-science-ouverte-note-dorientation/</a:t>
            </a:r>
          </a:p>
        </p:txBody>
      </p:sp>
    </p:spTree>
    <p:extLst>
      <p:ext uri="{BB962C8B-B14F-4D97-AF65-F5344CB8AC3E}">
        <p14:creationId xmlns:p14="http://schemas.microsoft.com/office/powerpoint/2010/main" val="3187736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multiplicité des identifiants dont l’identifiant chercheur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64470"/>
            <a:ext cx="6858000" cy="3756821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1331119" y="2914651"/>
            <a:ext cx="5698331" cy="749300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L'IDENTITE NUMERIQUE du CHERCHEUR - Quel Intérêt ?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8E78271-F5F8-4DFD-9EC9-3FB620476279}"/>
              </a:ext>
            </a:extLst>
          </p:cNvPr>
          <p:cNvSpPr txBox="1"/>
          <p:nvPr/>
        </p:nvSpPr>
        <p:spPr>
          <a:xfrm>
            <a:off x="4498258" y="994563"/>
            <a:ext cx="16755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fr-FR" dirty="0">
                <a:latin typeface="+mn-lt"/>
              </a:rPr>
              <a:t>Science ouverte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992EACD-C894-4E23-B116-B3DC5DFFF52B}"/>
              </a:ext>
            </a:extLst>
          </p:cNvPr>
          <p:cNvSpPr txBox="1"/>
          <p:nvPr/>
        </p:nvSpPr>
        <p:spPr>
          <a:xfrm>
            <a:off x="0" y="4669602"/>
            <a:ext cx="4572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700" dirty="0"/>
              <a:t>https://www.ouvrirlascience.fr/des-identifiants-ouverts-pour-la-science-ouverte-note-dorientation/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DE28A55-8122-4A23-B761-A74F0781F368}"/>
              </a:ext>
            </a:extLst>
          </p:cNvPr>
          <p:cNvSpPr txBox="1"/>
          <p:nvPr/>
        </p:nvSpPr>
        <p:spPr>
          <a:xfrm>
            <a:off x="-96409" y="3000760"/>
            <a:ext cx="145810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050" b="1" i="1" dirty="0">
                <a:solidFill>
                  <a:srgbClr val="FF0000"/>
                </a:solidFill>
              </a:rPr>
              <a:t>Identifiant auteur ou Identifiant chercheur</a:t>
            </a:r>
          </a:p>
        </p:txBody>
      </p:sp>
    </p:spTree>
    <p:extLst>
      <p:ext uri="{BB962C8B-B14F-4D97-AF65-F5344CB8AC3E}">
        <p14:creationId xmlns:p14="http://schemas.microsoft.com/office/powerpoint/2010/main" val="202034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>
                <a:latin typeface="Calibri"/>
                <a:cs typeface="Calibri"/>
              </a:rPr>
              <a:t>Contexte Européen et Français 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457200" y="670919"/>
            <a:ext cx="8229600" cy="3233737"/>
          </a:xfrm>
        </p:spPr>
        <p:txBody>
          <a:bodyPr/>
          <a:lstStyle/>
          <a:p>
            <a:pPr marL="407035" lvl="1" indent="0">
              <a:buNone/>
            </a:pPr>
            <a:endParaRPr lang="fr-FR" dirty="0">
              <a:cs typeface="Calibri" panose="020F0502020204030204" pitchFamily="34" charset="0"/>
            </a:endParaRPr>
          </a:p>
          <a:p>
            <a:pPr marL="268605" lvl="1" indent="-132715"/>
            <a:r>
              <a:rPr lang="fr-FR" dirty="0"/>
              <a:t>Programme H2020 (2016)</a:t>
            </a:r>
            <a:endParaRPr lang="fr-FR" dirty="0">
              <a:cs typeface="Calibri" panose="020F0502020204030204" pitchFamily="34" charset="0"/>
            </a:endParaRPr>
          </a:p>
          <a:p>
            <a:pPr marL="268605" lvl="1" indent="-132715"/>
            <a:r>
              <a:rPr lang="fr-FR" dirty="0"/>
              <a:t>Engagement Fr dans l’Open </a:t>
            </a:r>
            <a:r>
              <a:rPr lang="fr-FR" dirty="0" err="1"/>
              <a:t>Government</a:t>
            </a:r>
            <a:r>
              <a:rPr lang="fr-FR" dirty="0"/>
              <a:t> </a:t>
            </a:r>
            <a:r>
              <a:rPr lang="fr-FR" dirty="0" err="1"/>
              <a:t>PaternShip</a:t>
            </a:r>
            <a:r>
              <a:rPr lang="fr-FR" dirty="0"/>
              <a:t> (engagement 18)</a:t>
            </a:r>
            <a:endParaRPr lang="fr-FR" dirty="0">
              <a:cs typeface="Calibri" panose="020F0502020204030204" pitchFamily="34" charset="0"/>
            </a:endParaRPr>
          </a:p>
          <a:p>
            <a:pPr marL="268605" lvl="1" indent="-132715"/>
            <a:r>
              <a:rPr lang="fr-FR" dirty="0"/>
              <a:t>Recommandations de Science Europe</a:t>
            </a:r>
            <a:endParaRPr lang="fr-FR" dirty="0">
              <a:cs typeface="Calibri" panose="020F0502020204030204" pitchFamily="34" charset="0"/>
            </a:endParaRPr>
          </a:p>
          <a:p>
            <a:pPr marL="268605" lvl="1" indent="-132715"/>
            <a:r>
              <a:rPr lang="fr-FR" dirty="0"/>
              <a:t>Recommandations de la Coalition S</a:t>
            </a:r>
            <a:endParaRPr lang="fr-FR" dirty="0">
              <a:cs typeface="Calibri" panose="020F0502020204030204" pitchFamily="34" charset="0"/>
            </a:endParaRPr>
          </a:p>
          <a:p>
            <a:pPr marL="268605" lvl="1" indent="-132715">
              <a:buClr>
                <a:srgbClr val="000000"/>
              </a:buClr>
            </a:pPr>
            <a:r>
              <a:rPr lang="fr-FR" dirty="0">
                <a:latin typeface="Calibri"/>
                <a:cs typeface="Calibri"/>
              </a:rPr>
              <a:t>Plan National pour la Science Ouverte n°1 (2018-2021)</a:t>
            </a:r>
          </a:p>
          <a:p>
            <a:pPr marL="135255" lvl="1" indent="0">
              <a:buClr>
                <a:prstClr val="black"/>
              </a:buClr>
              <a:buFont typeface="Wingdings" pitchFamily="2" charset="2"/>
              <a:buNone/>
            </a:pPr>
            <a:endParaRPr lang="fr-FR" dirty="0">
              <a:cs typeface="Calibri" panose="020F0502020204030204" pitchFamily="34" charset="0"/>
            </a:endParaRPr>
          </a:p>
          <a:p>
            <a:pPr marL="0" indent="0">
              <a:buClr>
                <a:srgbClr val="90B0DD"/>
              </a:buClr>
              <a:buNone/>
            </a:pPr>
            <a:endParaRPr lang="fr-FR" dirty="0">
              <a:cs typeface="Calibri" panose="020F0502020204030204" pitchFamily="34" charset="0"/>
            </a:endParaRPr>
          </a:p>
          <a:p>
            <a:pPr marL="268605" lvl="1" indent="-132715"/>
            <a:endParaRPr lang="fr-FR" dirty="0">
              <a:cs typeface="Calibri" panose="020F0502020204030204" pitchFamily="34" charset="0"/>
            </a:endParaRPr>
          </a:p>
          <a:p>
            <a:pPr marL="268605" lvl="1" indent="-132715"/>
            <a:endParaRPr lang="fr-FR" dirty="0">
              <a:cs typeface="Calibri" panose="020F0502020204030204" pitchFamily="34" charset="0"/>
            </a:endParaRPr>
          </a:p>
          <a:p>
            <a:pPr marL="268605" lvl="1" indent="-132715">
              <a:buClr>
                <a:prstClr val="black"/>
              </a:buClr>
            </a:pPr>
            <a:endParaRPr lang="fr-FR" dirty="0">
              <a:cs typeface="Calibri" panose="020F0502020204030204" pitchFamily="34" charset="0"/>
            </a:endParaRPr>
          </a:p>
          <a:p>
            <a:pPr marL="132080" indent="-132080"/>
            <a:endParaRPr lang="fr-FR" dirty="0"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0390" y="3630812"/>
            <a:ext cx="7114794" cy="95410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i="1" dirty="0">
                <a:solidFill>
                  <a:srgbClr val="FF0000"/>
                </a:solidFill>
              </a:rPr>
              <a:t>En France, l’objectif est de mener « une action concertée à l’échelon national destinée à </a:t>
            </a:r>
            <a:r>
              <a:rPr lang="fr-FR" sz="1400" b="1" i="1" dirty="0">
                <a:solidFill>
                  <a:srgbClr val="FF0000"/>
                </a:solidFill>
              </a:rPr>
              <a:t>améliorer la structuration </a:t>
            </a:r>
            <a:r>
              <a:rPr lang="fr-FR" sz="1400" i="1" dirty="0">
                <a:solidFill>
                  <a:srgbClr val="FF0000"/>
                </a:solidFill>
              </a:rPr>
              <a:t>des identifiants les plus utiles, </a:t>
            </a:r>
            <a:r>
              <a:rPr lang="fr-FR" sz="1400" b="1" i="1" dirty="0">
                <a:solidFill>
                  <a:srgbClr val="FF0000"/>
                </a:solidFill>
              </a:rPr>
              <a:t>accélérer leur adoption </a:t>
            </a:r>
            <a:r>
              <a:rPr lang="fr-FR" sz="1400" i="1" dirty="0">
                <a:solidFill>
                  <a:srgbClr val="FF0000"/>
                </a:solidFill>
              </a:rPr>
              <a:t>par les communautés, et </a:t>
            </a:r>
            <a:r>
              <a:rPr lang="fr-FR" sz="1400" b="1" i="1" dirty="0">
                <a:solidFill>
                  <a:srgbClr val="FF0000"/>
                </a:solidFill>
              </a:rPr>
              <a:t>les rendre plus libres et pérennes </a:t>
            </a:r>
            <a:r>
              <a:rPr lang="fr-FR" sz="1400" i="1" dirty="0">
                <a:solidFill>
                  <a:srgbClr val="FF0000"/>
                </a:solidFill>
              </a:rPr>
              <a:t>afin de </a:t>
            </a:r>
            <a:r>
              <a:rPr lang="fr-FR" sz="1400" b="1" i="1" dirty="0">
                <a:solidFill>
                  <a:srgbClr val="FF0000"/>
                </a:solidFill>
              </a:rPr>
              <a:t>rendre l’accès à l’information scientifique plus aisé </a:t>
            </a:r>
            <a:r>
              <a:rPr lang="fr-FR" sz="1400" i="1" dirty="0">
                <a:solidFill>
                  <a:srgbClr val="FF0000"/>
                </a:solidFill>
              </a:rPr>
              <a:t>pour tous les chercheurs et les citoyens. »</a:t>
            </a:r>
          </a:p>
        </p:txBody>
      </p:sp>
      <p:sp>
        <p:nvSpPr>
          <p:cNvPr id="4" name="Rectangle 3"/>
          <p:cNvSpPr/>
          <p:nvPr/>
        </p:nvSpPr>
        <p:spPr>
          <a:xfrm>
            <a:off x="5150220" y="8573"/>
            <a:ext cx="3801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2. Le contexte européen et français</a:t>
            </a:r>
          </a:p>
        </p:txBody>
      </p:sp>
      <p:sp>
        <p:nvSpPr>
          <p:cNvPr id="6" name="Rectangle 5"/>
          <p:cNvSpPr/>
          <p:nvPr/>
        </p:nvSpPr>
        <p:spPr>
          <a:xfrm>
            <a:off x="49765" y="2398993"/>
            <a:ext cx="8799871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07035" lvl="1" algn="just"/>
            <a:endParaRPr lang="fr-FR" sz="1400" b="1" dirty="0">
              <a:latin typeface="Arial"/>
              <a:cs typeface="Arial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L'IDENTITE NUMERIQUE du CHERCHEUR - Quel Intérêt ? 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10" name="Image 9">
            <a:hlinkClick r:id="rId2"/>
            <a:extLst>
              <a:ext uri="{FF2B5EF4-FFF2-40B4-BE49-F238E27FC236}">
                <a16:creationId xmlns:a16="http://schemas.microsoft.com/office/drawing/2014/main" id="{A7B35652-7DDF-455E-BE25-FB281A329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4155" y="3137877"/>
            <a:ext cx="1011728" cy="1443783"/>
          </a:xfrm>
          <a:prstGeom prst="rect">
            <a:avLst/>
          </a:prstGeom>
        </p:spPr>
      </p:pic>
      <p:sp>
        <p:nvSpPr>
          <p:cNvPr id="12" name="Freeform 21">
            <a:extLst>
              <a:ext uri="{FF2B5EF4-FFF2-40B4-BE49-F238E27FC236}">
                <a16:creationId xmlns:a16="http://schemas.microsoft.com/office/drawing/2014/main" id="{E8B2D9D5-039F-4767-B5EB-2068AC248671}"/>
              </a:ext>
            </a:extLst>
          </p:cNvPr>
          <p:cNvSpPr>
            <a:spLocks noEditPoints="1"/>
          </p:cNvSpPr>
          <p:nvPr/>
        </p:nvSpPr>
        <p:spPr bwMode="auto">
          <a:xfrm>
            <a:off x="51621" y="338024"/>
            <a:ext cx="418250" cy="325429"/>
          </a:xfrm>
          <a:custGeom>
            <a:avLst/>
            <a:gdLst>
              <a:gd name="T0" fmla="*/ 479252 w 587"/>
              <a:gd name="T1" fmla="*/ 66067 h 569"/>
              <a:gd name="T2" fmla="*/ 473005 w 587"/>
              <a:gd name="T3" fmla="*/ 0 h 569"/>
              <a:gd name="T4" fmla="*/ 261491 w 587"/>
              <a:gd name="T5" fmla="*/ 63388 h 569"/>
              <a:gd name="T6" fmla="*/ 49978 w 587"/>
              <a:gd name="T7" fmla="*/ 0 h 569"/>
              <a:gd name="T8" fmla="*/ 43731 w 587"/>
              <a:gd name="T9" fmla="*/ 66067 h 569"/>
              <a:gd name="T10" fmla="*/ 0 w 587"/>
              <a:gd name="T11" fmla="*/ 91065 h 569"/>
              <a:gd name="T12" fmla="*/ 24989 w 587"/>
              <a:gd name="T13" fmla="*/ 479431 h 569"/>
              <a:gd name="T14" fmla="*/ 261491 w 587"/>
              <a:gd name="T15" fmla="*/ 508000 h 569"/>
              <a:gd name="T16" fmla="*/ 497994 w 587"/>
              <a:gd name="T17" fmla="*/ 479431 h 569"/>
              <a:gd name="T18" fmla="*/ 523875 w 587"/>
              <a:gd name="T19" fmla="*/ 91065 h 569"/>
              <a:gd name="T20" fmla="*/ 466757 w 587"/>
              <a:gd name="T21" fmla="*/ 12499 h 569"/>
              <a:gd name="T22" fmla="*/ 460510 w 587"/>
              <a:gd name="T23" fmla="*/ 391937 h 569"/>
              <a:gd name="T24" fmla="*/ 267738 w 587"/>
              <a:gd name="T25" fmla="*/ 74102 h 569"/>
              <a:gd name="T26" fmla="*/ 466757 w 587"/>
              <a:gd name="T27" fmla="*/ 12499 h 569"/>
              <a:gd name="T28" fmla="*/ 63365 w 587"/>
              <a:gd name="T29" fmla="*/ 12499 h 569"/>
              <a:gd name="T30" fmla="*/ 255244 w 587"/>
              <a:gd name="T31" fmla="*/ 427648 h 569"/>
              <a:gd name="T32" fmla="*/ 56225 w 587"/>
              <a:gd name="T33" fmla="*/ 391937 h 569"/>
              <a:gd name="T34" fmla="*/ 511381 w 587"/>
              <a:gd name="T35" fmla="*/ 453539 h 569"/>
              <a:gd name="T36" fmla="*/ 315039 w 587"/>
              <a:gd name="T37" fmla="*/ 466931 h 569"/>
              <a:gd name="T38" fmla="*/ 261491 w 587"/>
              <a:gd name="T39" fmla="*/ 495501 h 569"/>
              <a:gd name="T40" fmla="*/ 208836 w 587"/>
              <a:gd name="T41" fmla="*/ 466931 h 569"/>
              <a:gd name="T42" fmla="*/ 12494 w 587"/>
              <a:gd name="T43" fmla="*/ 453539 h 569"/>
              <a:gd name="T44" fmla="*/ 24989 w 587"/>
              <a:gd name="T45" fmla="*/ 78566 h 569"/>
              <a:gd name="T46" fmla="*/ 43731 w 587"/>
              <a:gd name="T47" fmla="*/ 398186 h 569"/>
              <a:gd name="T48" fmla="*/ 63365 w 587"/>
              <a:gd name="T49" fmla="*/ 404436 h 569"/>
              <a:gd name="T50" fmla="*/ 257921 w 587"/>
              <a:gd name="T51" fmla="*/ 444612 h 569"/>
              <a:gd name="T52" fmla="*/ 259706 w 587"/>
              <a:gd name="T53" fmla="*/ 444612 h 569"/>
              <a:gd name="T54" fmla="*/ 261491 w 587"/>
              <a:gd name="T55" fmla="*/ 445504 h 569"/>
              <a:gd name="T56" fmla="*/ 264169 w 587"/>
              <a:gd name="T57" fmla="*/ 444612 h 569"/>
              <a:gd name="T58" fmla="*/ 265061 w 587"/>
              <a:gd name="T59" fmla="*/ 444612 h 569"/>
              <a:gd name="T60" fmla="*/ 460510 w 587"/>
              <a:gd name="T61" fmla="*/ 404436 h 569"/>
              <a:gd name="T62" fmla="*/ 479252 w 587"/>
              <a:gd name="T63" fmla="*/ 398186 h 569"/>
              <a:gd name="T64" fmla="*/ 497994 w 587"/>
              <a:gd name="T65" fmla="*/ 78566 h 569"/>
              <a:gd name="T66" fmla="*/ 511381 w 587"/>
              <a:gd name="T67" fmla="*/ 453539 h 56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87"/>
              <a:gd name="T103" fmla="*/ 0 h 569"/>
              <a:gd name="T104" fmla="*/ 587 w 587"/>
              <a:gd name="T105" fmla="*/ 569 h 56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87" h="569">
                <a:moveTo>
                  <a:pt x="558" y="74"/>
                </a:moveTo>
                <a:cubicBezTo>
                  <a:pt x="537" y="74"/>
                  <a:pt x="537" y="74"/>
                  <a:pt x="537" y="74"/>
                </a:cubicBezTo>
                <a:cubicBezTo>
                  <a:pt x="537" y="7"/>
                  <a:pt x="537" y="7"/>
                  <a:pt x="537" y="7"/>
                </a:cubicBezTo>
                <a:cubicBezTo>
                  <a:pt x="537" y="3"/>
                  <a:pt x="534" y="0"/>
                  <a:pt x="530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462" y="0"/>
                  <a:pt x="364" y="0"/>
                  <a:pt x="293" y="71"/>
                </a:cubicBezTo>
                <a:cubicBezTo>
                  <a:pt x="222" y="0"/>
                  <a:pt x="124" y="0"/>
                  <a:pt x="71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2" y="0"/>
                  <a:pt x="49" y="3"/>
                  <a:pt x="49" y="7"/>
                </a:cubicBezTo>
                <a:cubicBezTo>
                  <a:pt x="49" y="74"/>
                  <a:pt x="49" y="74"/>
                  <a:pt x="49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12" y="74"/>
                  <a:pt x="0" y="86"/>
                  <a:pt x="0" y="102"/>
                </a:cubicBezTo>
                <a:cubicBezTo>
                  <a:pt x="0" y="508"/>
                  <a:pt x="0" y="508"/>
                  <a:pt x="0" y="508"/>
                </a:cubicBezTo>
                <a:cubicBezTo>
                  <a:pt x="0" y="524"/>
                  <a:pt x="12" y="537"/>
                  <a:pt x="28" y="537"/>
                </a:cubicBezTo>
                <a:cubicBezTo>
                  <a:pt x="230" y="537"/>
                  <a:pt x="230" y="537"/>
                  <a:pt x="230" y="537"/>
                </a:cubicBezTo>
                <a:cubicBezTo>
                  <a:pt x="242" y="556"/>
                  <a:pt x="267" y="569"/>
                  <a:pt x="293" y="569"/>
                </a:cubicBezTo>
                <a:cubicBezTo>
                  <a:pt x="320" y="569"/>
                  <a:pt x="344" y="556"/>
                  <a:pt x="357" y="537"/>
                </a:cubicBezTo>
                <a:cubicBezTo>
                  <a:pt x="558" y="537"/>
                  <a:pt x="558" y="537"/>
                  <a:pt x="558" y="537"/>
                </a:cubicBezTo>
                <a:cubicBezTo>
                  <a:pt x="574" y="537"/>
                  <a:pt x="587" y="524"/>
                  <a:pt x="587" y="508"/>
                </a:cubicBezTo>
                <a:cubicBezTo>
                  <a:pt x="587" y="102"/>
                  <a:pt x="587" y="102"/>
                  <a:pt x="587" y="102"/>
                </a:cubicBezTo>
                <a:cubicBezTo>
                  <a:pt x="587" y="86"/>
                  <a:pt x="574" y="74"/>
                  <a:pt x="558" y="74"/>
                </a:cubicBezTo>
                <a:close/>
                <a:moveTo>
                  <a:pt x="523" y="14"/>
                </a:moveTo>
                <a:cubicBezTo>
                  <a:pt x="523" y="439"/>
                  <a:pt x="523" y="439"/>
                  <a:pt x="523" y="439"/>
                </a:cubicBezTo>
                <a:cubicBezTo>
                  <a:pt x="516" y="439"/>
                  <a:pt x="516" y="439"/>
                  <a:pt x="516" y="439"/>
                </a:cubicBezTo>
                <a:cubicBezTo>
                  <a:pt x="464" y="439"/>
                  <a:pt x="370" y="439"/>
                  <a:pt x="300" y="479"/>
                </a:cubicBezTo>
                <a:cubicBezTo>
                  <a:pt x="300" y="83"/>
                  <a:pt x="300" y="83"/>
                  <a:pt x="300" y="83"/>
                </a:cubicBezTo>
                <a:cubicBezTo>
                  <a:pt x="367" y="14"/>
                  <a:pt x="463" y="14"/>
                  <a:pt x="516" y="14"/>
                </a:cubicBezTo>
                <a:lnTo>
                  <a:pt x="523" y="14"/>
                </a:lnTo>
                <a:close/>
                <a:moveTo>
                  <a:pt x="63" y="14"/>
                </a:moveTo>
                <a:cubicBezTo>
                  <a:pt x="71" y="14"/>
                  <a:pt x="71" y="14"/>
                  <a:pt x="71" y="14"/>
                </a:cubicBezTo>
                <a:cubicBezTo>
                  <a:pt x="123" y="14"/>
                  <a:pt x="219" y="14"/>
                  <a:pt x="286" y="83"/>
                </a:cubicBezTo>
                <a:cubicBezTo>
                  <a:pt x="286" y="479"/>
                  <a:pt x="286" y="479"/>
                  <a:pt x="286" y="479"/>
                </a:cubicBezTo>
                <a:cubicBezTo>
                  <a:pt x="216" y="439"/>
                  <a:pt x="122" y="439"/>
                  <a:pt x="71" y="439"/>
                </a:cubicBezTo>
                <a:cubicBezTo>
                  <a:pt x="63" y="439"/>
                  <a:pt x="63" y="439"/>
                  <a:pt x="63" y="439"/>
                </a:cubicBezTo>
                <a:lnTo>
                  <a:pt x="63" y="14"/>
                </a:lnTo>
                <a:close/>
                <a:moveTo>
                  <a:pt x="573" y="508"/>
                </a:moveTo>
                <a:cubicBezTo>
                  <a:pt x="573" y="516"/>
                  <a:pt x="566" y="523"/>
                  <a:pt x="558" y="523"/>
                </a:cubicBezTo>
                <a:cubicBezTo>
                  <a:pt x="353" y="523"/>
                  <a:pt x="353" y="523"/>
                  <a:pt x="353" y="523"/>
                </a:cubicBezTo>
                <a:cubicBezTo>
                  <a:pt x="350" y="523"/>
                  <a:pt x="348" y="524"/>
                  <a:pt x="346" y="526"/>
                </a:cubicBezTo>
                <a:cubicBezTo>
                  <a:pt x="337" y="544"/>
                  <a:pt x="316" y="555"/>
                  <a:pt x="293" y="555"/>
                </a:cubicBezTo>
                <a:cubicBezTo>
                  <a:pt x="270" y="555"/>
                  <a:pt x="249" y="544"/>
                  <a:pt x="240" y="526"/>
                </a:cubicBezTo>
                <a:cubicBezTo>
                  <a:pt x="239" y="524"/>
                  <a:pt x="236" y="523"/>
                  <a:pt x="234" y="523"/>
                </a:cubicBezTo>
                <a:cubicBezTo>
                  <a:pt x="28" y="523"/>
                  <a:pt x="28" y="523"/>
                  <a:pt x="28" y="523"/>
                </a:cubicBezTo>
                <a:cubicBezTo>
                  <a:pt x="20" y="523"/>
                  <a:pt x="14" y="516"/>
                  <a:pt x="14" y="508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14" y="94"/>
                  <a:pt x="20" y="88"/>
                  <a:pt x="28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49" y="446"/>
                  <a:pt x="49" y="446"/>
                  <a:pt x="49" y="446"/>
                </a:cubicBezTo>
                <a:cubicBezTo>
                  <a:pt x="49" y="450"/>
                  <a:pt x="52" y="453"/>
                  <a:pt x="56" y="453"/>
                </a:cubicBezTo>
                <a:cubicBezTo>
                  <a:pt x="71" y="453"/>
                  <a:pt x="71" y="453"/>
                  <a:pt x="71" y="453"/>
                </a:cubicBezTo>
                <a:cubicBezTo>
                  <a:pt x="123" y="453"/>
                  <a:pt x="222" y="453"/>
                  <a:pt x="289" y="498"/>
                </a:cubicBezTo>
                <a:cubicBezTo>
                  <a:pt x="289" y="498"/>
                  <a:pt x="289" y="498"/>
                  <a:pt x="289" y="498"/>
                </a:cubicBezTo>
                <a:cubicBezTo>
                  <a:pt x="290" y="498"/>
                  <a:pt x="290" y="498"/>
                  <a:pt x="290" y="498"/>
                </a:cubicBezTo>
                <a:cubicBezTo>
                  <a:pt x="290" y="498"/>
                  <a:pt x="290" y="498"/>
                  <a:pt x="291" y="498"/>
                </a:cubicBezTo>
                <a:cubicBezTo>
                  <a:pt x="291" y="498"/>
                  <a:pt x="291" y="499"/>
                  <a:pt x="291" y="499"/>
                </a:cubicBezTo>
                <a:cubicBezTo>
                  <a:pt x="292" y="499"/>
                  <a:pt x="292" y="499"/>
                  <a:pt x="293" y="499"/>
                </a:cubicBezTo>
                <a:cubicBezTo>
                  <a:pt x="294" y="499"/>
                  <a:pt x="294" y="499"/>
                  <a:pt x="295" y="499"/>
                </a:cubicBezTo>
                <a:cubicBezTo>
                  <a:pt x="295" y="499"/>
                  <a:pt x="295" y="498"/>
                  <a:pt x="296" y="498"/>
                </a:cubicBezTo>
                <a:cubicBezTo>
                  <a:pt x="296" y="498"/>
                  <a:pt x="296" y="498"/>
                  <a:pt x="296" y="498"/>
                </a:cubicBezTo>
                <a:cubicBezTo>
                  <a:pt x="297" y="498"/>
                  <a:pt x="297" y="498"/>
                  <a:pt x="297" y="498"/>
                </a:cubicBezTo>
                <a:cubicBezTo>
                  <a:pt x="297" y="498"/>
                  <a:pt x="297" y="498"/>
                  <a:pt x="297" y="498"/>
                </a:cubicBezTo>
                <a:cubicBezTo>
                  <a:pt x="364" y="453"/>
                  <a:pt x="463" y="453"/>
                  <a:pt x="516" y="453"/>
                </a:cubicBezTo>
                <a:cubicBezTo>
                  <a:pt x="530" y="453"/>
                  <a:pt x="530" y="453"/>
                  <a:pt x="530" y="453"/>
                </a:cubicBezTo>
                <a:cubicBezTo>
                  <a:pt x="534" y="453"/>
                  <a:pt x="537" y="450"/>
                  <a:pt x="537" y="446"/>
                </a:cubicBezTo>
                <a:cubicBezTo>
                  <a:pt x="537" y="88"/>
                  <a:pt x="537" y="88"/>
                  <a:pt x="537" y="88"/>
                </a:cubicBezTo>
                <a:cubicBezTo>
                  <a:pt x="558" y="88"/>
                  <a:pt x="558" y="88"/>
                  <a:pt x="558" y="88"/>
                </a:cubicBezTo>
                <a:cubicBezTo>
                  <a:pt x="566" y="88"/>
                  <a:pt x="573" y="94"/>
                  <a:pt x="573" y="102"/>
                </a:cubicBezTo>
                <a:lnTo>
                  <a:pt x="573" y="508"/>
                </a:lnTo>
                <a:close/>
              </a:path>
            </a:pathLst>
          </a:custGeom>
          <a:solidFill>
            <a:srgbClr val="88B1E3"/>
          </a:solidFill>
          <a:ln w="9525">
            <a:solidFill>
              <a:srgbClr val="88B1E3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B0BFC8-6985-487F-A0D6-E2C7CB0A56DB}"/>
              </a:ext>
            </a:extLst>
          </p:cNvPr>
          <p:cNvSpPr/>
          <p:nvPr/>
        </p:nvSpPr>
        <p:spPr>
          <a:xfrm>
            <a:off x="1725739" y="2078236"/>
            <a:ext cx="7162419" cy="74818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1400" i="1" dirty="0">
                <a:solidFill>
                  <a:srgbClr val="FF0000"/>
                </a:solidFill>
                <a:latin typeface="Arial"/>
                <a:cs typeface="Arial"/>
              </a:rPr>
              <a:t>Pour répondre aux objectifs de </a:t>
            </a:r>
            <a:r>
              <a:rPr lang="fr-FR" sz="1400" b="1" i="1" dirty="0">
                <a:solidFill>
                  <a:srgbClr val="FF0000"/>
                </a:solidFill>
                <a:latin typeface="Arial"/>
                <a:cs typeface="Arial"/>
              </a:rPr>
              <a:t>Science Ouverte</a:t>
            </a:r>
            <a:r>
              <a:rPr lang="fr-FR" sz="1400" i="1" dirty="0">
                <a:solidFill>
                  <a:srgbClr val="FF0000"/>
                </a:solidFill>
                <a:latin typeface="Arial"/>
                <a:cs typeface="Arial"/>
              </a:rPr>
              <a:t>, </a:t>
            </a:r>
            <a:r>
              <a:rPr lang="fr-FR" sz="1400" b="1" i="1" dirty="0">
                <a:solidFill>
                  <a:srgbClr val="FF0000"/>
                </a:solidFill>
                <a:latin typeface="Arial"/>
                <a:cs typeface="Arial"/>
              </a:rPr>
              <a:t>il est nécessaire de s’assurer que ces identifiants s’appuient sur une architecture ouverte, documentée, libre et qu’ils soient portés par et pour les communautés scientifiques.</a:t>
            </a:r>
            <a:endParaRPr lang="fr-FR" b="1" i="1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9" name="Image 12">
            <a:extLst>
              <a:ext uri="{FF2B5EF4-FFF2-40B4-BE49-F238E27FC236}">
                <a16:creationId xmlns:a16="http://schemas.microsoft.com/office/drawing/2014/main" id="{D818853C-5376-4F6E-B4DB-1E63A0797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75" y="2076675"/>
            <a:ext cx="885825" cy="125685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E756FE7-9AF2-4CDF-8DFB-B13CFB47575E}"/>
              </a:ext>
            </a:extLst>
          </p:cNvPr>
          <p:cNvSpPr/>
          <p:nvPr/>
        </p:nvSpPr>
        <p:spPr>
          <a:xfrm>
            <a:off x="1639660" y="3139710"/>
            <a:ext cx="1292679" cy="24622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000" dirty="0">
                <a:latin typeface="Arial"/>
                <a:cs typeface="Arial"/>
                <a:hlinkClick r:id="rId5"/>
              </a:rPr>
              <a:t>Lien vers le PNSO</a:t>
            </a:r>
            <a:endParaRPr lang="fr-FR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4277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4B26D-4D2D-411B-83AC-CAD8F144E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libri"/>
                <a:ea typeface="Calibri"/>
                <a:cs typeface="Calibri"/>
              </a:rPr>
              <a:t>Le choix de son identité numérique de chercheur…ça se réfléchit dès le début de son parcours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04958D-CE74-47E2-B882-0171C07CB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L'IDENTITE NUMERIQUE du CHERCHEUR - Quel Intérêt ?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F984E5-457F-4823-8AD3-88E3B0B08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2680-44A8-4215-8D55-E1B17C014AE0}" type="slidenum">
              <a:rPr lang="fr-FR" smtClean="0"/>
              <a:t>7</a:t>
            </a:fld>
            <a:endParaRPr lang="fr-F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029F43-F2B2-43CB-86AA-B9AD9284C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898" y="1299647"/>
            <a:ext cx="6344156" cy="274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275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2EE578-8F29-421D-8B95-028ABC286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libri"/>
                <a:cs typeface="Calibri"/>
              </a:rPr>
              <a:t>L'identifiant numérique du chercheur permet de contourner les problèmes de ...</a:t>
            </a:r>
            <a:endParaRPr lang="fr-FR" dirty="0">
              <a:cs typeface="Calibri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5604B6A-6543-41CE-B26D-1740314B07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L'IDENTITE NUMERIQUE du CHERCHEUR - Quel Intérêt ? 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3D945A6-EC09-4A27-9FF2-8D780CF74E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91ED786-EE3E-44F3-9E1C-90631551F03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132080" indent="-132080"/>
            <a:r>
              <a:rPr lang="fr-FR" dirty="0">
                <a:latin typeface="Calibri"/>
                <a:cs typeface="Calibri"/>
              </a:rPr>
              <a:t>Homonymes : </a:t>
            </a:r>
            <a:r>
              <a:rPr lang="fr-FR" i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Durand Paul</a:t>
            </a:r>
            <a:endParaRPr lang="fr-FR" i="1" dirty="0">
              <a:solidFill>
                <a:schemeClr val="bg1">
                  <a:lumMod val="65000"/>
                </a:schemeClr>
              </a:solidFill>
              <a:cs typeface="Calibri" panose="020F0502020204030204" pitchFamily="34" charset="0"/>
            </a:endParaRPr>
          </a:p>
          <a:p>
            <a:pPr marL="132080" indent="-132080"/>
            <a:r>
              <a:rPr lang="fr-FR" dirty="0">
                <a:latin typeface="Calibri"/>
                <a:cs typeface="Calibri"/>
              </a:rPr>
              <a:t>Diverses formes Auteurs : </a:t>
            </a:r>
            <a:r>
              <a:rPr lang="fr-FR" i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Durand Paul, Paul Durand, Durand P., P. Durand, Durand</a:t>
            </a:r>
            <a:endParaRPr lang="fr-FR" i="1" dirty="0">
              <a:solidFill>
                <a:schemeClr val="bg1">
                  <a:lumMod val="65000"/>
                </a:schemeClr>
              </a:solidFill>
              <a:cs typeface="Calibri" panose="020F0502020204030204" pitchFamily="34" charset="0"/>
            </a:endParaRPr>
          </a:p>
          <a:p>
            <a:pPr marL="132080" indent="-132080"/>
            <a:r>
              <a:rPr lang="fr-FR" dirty="0">
                <a:latin typeface="Calibri"/>
                <a:cs typeface="Calibri"/>
              </a:rPr>
              <a:t>Changement de nom</a:t>
            </a:r>
          </a:p>
          <a:p>
            <a:pPr marL="132080" indent="-132080"/>
            <a:r>
              <a:rPr lang="fr-FR" dirty="0">
                <a:latin typeface="Calibri"/>
                <a:cs typeface="Calibri"/>
              </a:rPr>
              <a:t>Translittération des différents alphabets</a:t>
            </a:r>
          </a:p>
          <a:p>
            <a:pPr marL="132080" indent="-132080"/>
            <a:r>
              <a:rPr lang="fr-FR" dirty="0">
                <a:latin typeface="Calibri"/>
                <a:cs typeface="Calibri"/>
              </a:rPr>
              <a:t>De mauvaises affiliations :</a:t>
            </a:r>
          </a:p>
          <a:p>
            <a:pPr marL="268605" lvl="1" indent="-132080"/>
            <a:r>
              <a:rPr lang="fr-FR" i="1" dirty="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Calibri"/>
              </a:rPr>
              <a:t>IRS[N]/PSE-SANTE/SERAMED/</a:t>
            </a:r>
            <a:r>
              <a:rPr lang="fr-FR" i="1" dirty="0" err="1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Calibri"/>
              </a:rPr>
              <a:t>LRMed</a:t>
            </a:r>
            <a:r>
              <a:rPr lang="fr-FR" i="1" dirty="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Calibri"/>
              </a:rPr>
              <a:t>, 31, Av. De la Division Leclerc, 92260 Fontenay aux Roses, France,</a:t>
            </a:r>
          </a:p>
          <a:p>
            <a:pPr marL="268605" lvl="1" indent="-132080"/>
            <a:r>
              <a:rPr lang="fr-FR" i="1" dirty="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Calibri"/>
              </a:rPr>
              <a:t>Bureau d'Evaluation des Risques Sismiques Pour la Sûreté des Installations, Fontenay-aux-Roses, 92262, France</a:t>
            </a:r>
          </a:p>
          <a:p>
            <a:pPr marL="268605" lvl="1" indent="-132080"/>
            <a:r>
              <a:rPr lang="en-US" i="1" dirty="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Calibri"/>
              </a:rPr>
              <a:t>Institute of Radioprotection and Nuclear Safety</a:t>
            </a:r>
            <a:endParaRPr lang="fr-FR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9692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0CABD8-4965-4D48-B41A-E05CE53C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libri"/>
                <a:cs typeface="Calibri"/>
              </a:rPr>
              <a:t>L'identifiant numérique du chercheur permet d'associer rapidement et de relier entre eux ….toutes ses productions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685FA30-CA2A-4F21-B17C-A8CFC867FD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L'IDENTITE NUMERIQUE du CHERCHEUR - Quel Intérêt ? 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E277A1-B046-40B7-AE56-5E26DA70C9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0EF9164-736B-442B-A910-6C36648F219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132080" indent="-132080"/>
            <a:r>
              <a:rPr lang="fr-FR">
                <a:latin typeface="Calibri"/>
                <a:cs typeface="Calibri"/>
              </a:rPr>
              <a:t>Thèse</a:t>
            </a:r>
            <a:endParaRPr lang="fr-FR"/>
          </a:p>
          <a:p>
            <a:pPr marL="132080" indent="-132080"/>
            <a:r>
              <a:rPr lang="fr-FR">
                <a:latin typeface="Calibri"/>
                <a:cs typeface="Calibri"/>
              </a:rPr>
              <a:t>Rapports de stage</a:t>
            </a:r>
          </a:p>
          <a:p>
            <a:pPr marL="132080" indent="-132080"/>
            <a:r>
              <a:rPr lang="fr-FR">
                <a:latin typeface="Calibri"/>
                <a:cs typeface="Calibri"/>
              </a:rPr>
              <a:t>Liste de publications</a:t>
            </a:r>
            <a:endParaRPr lang="fr-FR">
              <a:cs typeface="Calibri" panose="020F0502020204030204" pitchFamily="34" charset="0"/>
            </a:endParaRPr>
          </a:p>
          <a:p>
            <a:pPr marL="132080" indent="-132080"/>
            <a:r>
              <a:rPr lang="fr-FR">
                <a:latin typeface="Calibri"/>
                <a:cs typeface="Calibri"/>
              </a:rPr>
              <a:t>Liste de communications à congrès</a:t>
            </a:r>
          </a:p>
          <a:p>
            <a:pPr marL="132080" indent="-132080"/>
            <a:r>
              <a:rPr lang="fr-FR">
                <a:latin typeface="Calibri"/>
                <a:cs typeface="Calibri"/>
              </a:rPr>
              <a:t>Liste des projets de recherche </a:t>
            </a:r>
            <a:endParaRPr lang="fr-FR">
              <a:cs typeface="Calibri" panose="020F0502020204030204" pitchFamily="34" charset="0"/>
            </a:endParaRPr>
          </a:p>
          <a:p>
            <a:pPr marL="132080" indent="-132080"/>
            <a:r>
              <a:rPr lang="fr-FR">
                <a:latin typeface="Calibri"/>
                <a:cs typeface="Calibri"/>
              </a:rPr>
              <a:t>Liste des brevets</a:t>
            </a:r>
          </a:p>
          <a:p>
            <a:pPr marL="132080" indent="-132080"/>
            <a:r>
              <a:rPr lang="fr-FR">
                <a:latin typeface="Calibri"/>
                <a:cs typeface="Calibri"/>
              </a:rPr>
              <a:t>Liste des rapports d'expertise</a:t>
            </a:r>
            <a:endParaRPr lang="fr-FR">
              <a:cs typeface="Calibri" panose="020F0502020204030204" pitchFamily="34" charset="0"/>
            </a:endParaRPr>
          </a:p>
          <a:p>
            <a:pPr marL="132080" indent="-132080"/>
            <a:r>
              <a:rPr lang="fr-FR">
                <a:latin typeface="Calibri"/>
                <a:cs typeface="Calibri"/>
              </a:rPr>
              <a:t>Liste des participations dans des Comités, Commissions, Sociétés Savantes...</a:t>
            </a:r>
            <a:endParaRPr lang="fr-FR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6880247"/>
      </p:ext>
    </p:extLst>
  </p:cSld>
  <p:clrMapOvr>
    <a:masterClrMapping/>
  </p:clrMapOvr>
</p:sld>
</file>

<file path=ppt/theme/theme1.xml><?xml version="1.0" encoding="utf-8"?>
<a:theme xmlns:a="http://schemas.openxmlformats.org/drawingml/2006/main" name="I - PAGES INTERIEURES">
  <a:themeElements>
    <a:clrScheme name="IRSN PPT 2">
      <a:dk1>
        <a:sysClr val="windowText" lastClr="000000"/>
      </a:dk1>
      <a:lt1>
        <a:sysClr val="window" lastClr="FFFFFF"/>
      </a:lt1>
      <a:dk2>
        <a:srgbClr val="000000"/>
      </a:dk2>
      <a:lt2>
        <a:srgbClr val="FFDE14"/>
      </a:lt2>
      <a:accent1>
        <a:srgbClr val="E83C4E"/>
      </a:accent1>
      <a:accent2>
        <a:srgbClr val="90B0DD"/>
      </a:accent2>
      <a:accent3>
        <a:srgbClr val="283583"/>
      </a:accent3>
      <a:accent4>
        <a:srgbClr val="8C8985"/>
      </a:accent4>
      <a:accent5>
        <a:srgbClr val="FF9800"/>
      </a:accent5>
      <a:accent6>
        <a:srgbClr val="228848"/>
      </a:accent6>
      <a:hlink>
        <a:srgbClr val="283583"/>
      </a:hlink>
      <a:folHlink>
        <a:srgbClr val="28358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5793C9"/>
        </a:dk2>
        <a:lt2>
          <a:srgbClr val="808080"/>
        </a:lt2>
        <a:accent1>
          <a:srgbClr val="91B1D9"/>
        </a:accent1>
        <a:accent2>
          <a:srgbClr val="E63D4D"/>
        </a:accent2>
        <a:accent3>
          <a:srgbClr val="FFFFFF"/>
        </a:accent3>
        <a:accent4>
          <a:srgbClr val="000000"/>
        </a:accent4>
        <a:accent5>
          <a:srgbClr val="C7D5E9"/>
        </a:accent5>
        <a:accent6>
          <a:srgbClr val="D0364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rsn_frm_296-V2.potx" id="{1780ECB3-83F3-4C66-8032-04E1B052FC78}" vid="{9C5BA1FD-E2C6-4135-AC8E-83E779EEE1EB}"/>
    </a:ext>
  </a:extLst>
</a:theme>
</file>

<file path=ppt/theme/theme2.xml><?xml version="1.0" encoding="utf-8"?>
<a:theme xmlns:a="http://schemas.openxmlformats.org/drawingml/2006/main" name="II - COUVERTURES">
  <a:themeElements>
    <a:clrScheme name="IRSN PP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83C4E"/>
      </a:accent1>
      <a:accent2>
        <a:srgbClr val="90B0DD"/>
      </a:accent2>
      <a:accent3>
        <a:srgbClr val="283583"/>
      </a:accent3>
      <a:accent4>
        <a:srgbClr val="8C8985"/>
      </a:accent4>
      <a:accent5>
        <a:srgbClr val="FF9800"/>
      </a:accent5>
      <a:accent6>
        <a:srgbClr val="228848"/>
      </a:accent6>
      <a:hlink>
        <a:srgbClr val="283583"/>
      </a:hlink>
      <a:folHlink>
        <a:srgbClr val="283583"/>
      </a:folHlink>
    </a:clrScheme>
    <a:fontScheme name="Modèle par défau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5793C9"/>
        </a:dk2>
        <a:lt2>
          <a:srgbClr val="808080"/>
        </a:lt2>
        <a:accent1>
          <a:srgbClr val="91B1D9"/>
        </a:accent1>
        <a:accent2>
          <a:srgbClr val="E63D4D"/>
        </a:accent2>
        <a:accent3>
          <a:srgbClr val="FFFFFF"/>
        </a:accent3>
        <a:accent4>
          <a:srgbClr val="000000"/>
        </a:accent4>
        <a:accent5>
          <a:srgbClr val="C7D5E9"/>
        </a:accent5>
        <a:accent6>
          <a:srgbClr val="D0364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rsn_frm_296-V2.potx" id="{1780ECB3-83F3-4C66-8032-04E1B052FC78}" vid="{217D1887-5EFD-470D-A2A5-B9E34D849487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6BFA7E0C81D84DAED31FD589804DD5" ma:contentTypeVersion="9" ma:contentTypeDescription="Crée un document." ma:contentTypeScope="" ma:versionID="021c07a32135f52f57291dc1ddd31d35">
  <xsd:schema xmlns:xsd="http://www.w3.org/2001/XMLSchema" xmlns:xs="http://www.w3.org/2001/XMLSchema" xmlns:p="http://schemas.microsoft.com/office/2006/metadata/properties" xmlns:ns2="300ec091-3ef4-421c-bcaa-a52e4ce8f37e" xmlns:ns3="f9683af4-2f26-465a-a67e-e512766b3986" targetNamespace="http://schemas.microsoft.com/office/2006/metadata/properties" ma:root="true" ma:fieldsID="32aa8be596499aae7372369799180861" ns2:_="" ns3:_="">
    <xsd:import namespace="300ec091-3ef4-421c-bcaa-a52e4ce8f37e"/>
    <xsd:import namespace="f9683af4-2f26-465a-a67e-e512766b39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0ec091-3ef4-421c-bcaa-a52e4ce8f3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683af4-2f26-465a-a67e-e512766b39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EDB6D5-D27A-45CC-9FD5-B2B76E0B3B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0ec091-3ef4-421c-bcaa-a52e4ce8f37e"/>
    <ds:schemaRef ds:uri="f9683af4-2f26-465a-a67e-e512766b39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1ED695-4494-48AC-AC3E-E439590ADA20}">
  <ds:schemaRefs>
    <ds:schemaRef ds:uri="300ec091-3ef4-421c-bcaa-a52e4ce8f37e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f9683af4-2f26-465a-a67e-e512766b398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1614333-E2BE-4661-BA52-D6B8821763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irsn_frm_296-V3</Template>
  <TotalTime>1604</TotalTime>
  <Words>761</Words>
  <Application>Microsoft Office PowerPoint</Application>
  <PresentationFormat>Affichage à l'écran (16:9)</PresentationFormat>
  <Paragraphs>166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Century Gothic</vt:lpstr>
      <vt:lpstr>Segoe UI</vt:lpstr>
      <vt:lpstr>Segoe UI Symbol</vt:lpstr>
      <vt:lpstr>Times New Roman</vt:lpstr>
      <vt:lpstr>Trebuchet MS</vt:lpstr>
      <vt:lpstr>Wingdings</vt:lpstr>
      <vt:lpstr>I - PAGES INTERIEURES</vt:lpstr>
      <vt:lpstr>II - COUVERTURES</vt:lpstr>
      <vt:lpstr>L’Identité numérique du chercheur</vt:lpstr>
      <vt:lpstr>Contenu du Guide</vt:lpstr>
      <vt:lpstr>QUELQUES NOTIONS EN PRÉAMBULE...</vt:lpstr>
      <vt:lpstr>UNE identité Numérique……DES identifiants numériques</vt:lpstr>
      <vt:lpstr>La multiplicité des identifiants dont l’identifiant chercheur</vt:lpstr>
      <vt:lpstr>Contexte Européen et Français </vt:lpstr>
      <vt:lpstr>Le choix de son identité numérique de chercheur…ça se réfléchit dès le début de son parcours</vt:lpstr>
      <vt:lpstr>L'identifiant numérique du chercheur permet de contourner les problèmes de ...</vt:lpstr>
      <vt:lpstr>L'identifiant numérique du chercheur permet d'associer rapidement et de relier entre eux ….toutes ses productions</vt:lpstr>
      <vt:lpstr>Présentation PowerPoint</vt:lpstr>
      <vt:lpstr>Au quotidien, quand est-ce que mon Identifiant numérique peut m’être utile ?</vt:lpstr>
      <vt:lpstr>La maîtrise des identifiants numériques est aussi un enjeu pour l’IRSN et ses financeurs et évaluateurs, elle permet de :</vt:lpstr>
      <vt:lpstr>Les prochains supports à venir…</vt:lpstr>
      <vt:lpstr>Merci aux participants du GT</vt:lpstr>
    </vt:vector>
  </TitlesOfParts>
  <Company>TROISCUBE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RIET-HUCHELOUP Marie</dc:creator>
  <cp:lastModifiedBy>Véronique Lacroix</cp:lastModifiedBy>
  <cp:revision>279</cp:revision>
  <dcterms:created xsi:type="dcterms:W3CDTF">2020-07-06T16:18:40Z</dcterms:created>
  <dcterms:modified xsi:type="dcterms:W3CDTF">2023-07-11T08:00:15Z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0x010100DC6BFA7E0C81D84DAED31FD589804DD5</vt:lpwstr>
  </property>
</Properties>
</file>